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 id="2147484796" r:id="rId6"/>
    <p:sldMasterId id="2147483648" r:id="rId7"/>
  </p:sldMasterIdLst>
  <p:notesMasterIdLst>
    <p:notesMasterId r:id="rId39"/>
  </p:notesMasterIdLst>
  <p:handoutMasterIdLst>
    <p:handoutMasterId r:id="rId40"/>
  </p:handoutMasterIdLst>
  <p:sldIdLst>
    <p:sldId id="1943" r:id="rId8"/>
    <p:sldId id="1949" r:id="rId9"/>
    <p:sldId id="1942" r:id="rId10"/>
    <p:sldId id="1948" r:id="rId11"/>
    <p:sldId id="1875" r:id="rId12"/>
    <p:sldId id="1877" r:id="rId13"/>
    <p:sldId id="1879" r:id="rId14"/>
    <p:sldId id="1925" r:id="rId15"/>
    <p:sldId id="1884" r:id="rId16"/>
    <p:sldId id="1887" r:id="rId17"/>
    <p:sldId id="1888" r:id="rId18"/>
    <p:sldId id="1890" r:id="rId19"/>
    <p:sldId id="1892" r:id="rId20"/>
    <p:sldId id="1893" r:id="rId21"/>
    <p:sldId id="1894" r:id="rId22"/>
    <p:sldId id="1924" r:id="rId23"/>
    <p:sldId id="1895" r:id="rId24"/>
    <p:sldId id="1896" r:id="rId25"/>
    <p:sldId id="1897" r:id="rId26"/>
    <p:sldId id="1905" r:id="rId27"/>
    <p:sldId id="1951" r:id="rId28"/>
    <p:sldId id="1945" r:id="rId29"/>
    <p:sldId id="1946" r:id="rId30"/>
    <p:sldId id="1873" r:id="rId31"/>
    <p:sldId id="1950" r:id="rId32"/>
    <p:sldId id="1955" r:id="rId33"/>
    <p:sldId id="1956" r:id="rId34"/>
    <p:sldId id="1952" r:id="rId35"/>
    <p:sldId id="1954" r:id="rId36"/>
    <p:sldId id="1939" r:id="rId37"/>
    <p:sldId id="1866"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d="{A073DAE3-B461-442F-A3D3-6642BD875E45}">
          <p14:sldIdLst>
            <p14:sldId id="1943"/>
            <p14:sldId id="1949"/>
            <p14:sldId id="1942"/>
            <p14:sldId id="1948"/>
            <p14:sldId id="1875"/>
            <p14:sldId id="1877"/>
            <p14:sldId id="1879"/>
            <p14:sldId id="1925"/>
            <p14:sldId id="1884"/>
            <p14:sldId id="1887"/>
            <p14:sldId id="1888"/>
            <p14:sldId id="1890"/>
            <p14:sldId id="1892"/>
            <p14:sldId id="1893"/>
            <p14:sldId id="1894"/>
            <p14:sldId id="1924"/>
            <p14:sldId id="1895"/>
            <p14:sldId id="1896"/>
            <p14:sldId id="1897"/>
            <p14:sldId id="1905"/>
          </p14:sldIdLst>
        </p14:section>
        <p14:section name="Azure" id="{9BEE3C34-F573-454D-93CE-651B0FCCABB3}">
          <p14:sldIdLst>
            <p14:sldId id="1951"/>
            <p14:sldId id="1945"/>
            <p14:sldId id="1946"/>
            <p14:sldId id="1873"/>
            <p14:sldId id="1950"/>
            <p14:sldId id="1955"/>
            <p14:sldId id="1956"/>
            <p14:sldId id="1952"/>
            <p14:sldId id="1954"/>
            <p14:sldId id="1939"/>
            <p14:sldId id="18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ANKIT DATTA" initials="AD" lastIdx="1" clrIdx="4">
    <p:extLst>
      <p:ext uri="{19B8F6BF-5375-455C-9EA6-DF929625EA0E}">
        <p15:presenceInfo xmlns:p15="http://schemas.microsoft.com/office/powerpoint/2012/main" userId="544cf5062a7f51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E6E6E6"/>
    <a:srgbClr val="B9D795"/>
    <a:srgbClr val="EEF4DD"/>
    <a:srgbClr val="F2F2F2"/>
    <a:srgbClr val="D2D2D2"/>
    <a:srgbClr val="5C2D91"/>
    <a:srgbClr val="00BCF2"/>
    <a:srgbClr val="0078D4"/>
    <a:srgbClr val="037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7EB39-2BED-4A73-8BF8-B0555988FA41}" v="3" dt="2022-09-13T12:13:44.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72" y="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9/29/2022 12:32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9/29/2022 12:32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99390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77427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093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9507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92595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Image illustrates several of the cloud computing concepts that are presented earlier in the session. In this example, several factors are demonstrated when you're considering where to deploy a database server in a hybrid cloud environment. As your resources move from on-premises to off-premises, your costs are reduced, and your administration requirements decrease.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4892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6450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71494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2821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81054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3035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50272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2606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8185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1061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5942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7216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4709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6315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9/29/2022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72899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6FBC-DC79-3B4B-BB26-09EB2CA7FA1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9CE2C3-9335-0C4D-8D2C-7E87FC6BA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BC9C29E-650C-1B44-BDDD-093CCE1F8A3C}"/>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72E70F1E-F545-2C46-A2CD-A0C29E59D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DDD6B-9D3B-9C46-9913-71E884581F7B}"/>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30587708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104F-1928-F340-B4BB-C5F21611C5F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010E42-F664-5C41-A3CD-66EE9970DF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9FDF57-700B-D148-BBE8-E750F1EBC1AE}"/>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7FBE76B6-F30F-C345-B819-00203B1BD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EA91E-9306-8F45-8D8F-A4AE70C789AC}"/>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16772276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1F6D-DF4F-E64D-AF3D-11A3B7DCD6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C24FFBA-20DE-C14E-8440-C0B682550A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E87CFE9-DFA3-0643-881A-AAAFB1970D51}"/>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57A8F252-3518-114A-8F1D-FD45E7967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8010A-C473-384C-9776-44FA0FAECD1C}"/>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607099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A766-78E9-D74A-944F-A1E1719DD4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009F4D-5413-F54D-9D76-D09D38BDB6A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5D5B5BB-BF09-AC44-80F6-EFBE1DA2CB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A835FF4-9FA7-6340-8DB8-2A70E60EF3D1}"/>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6" name="Footer Placeholder 5">
            <a:extLst>
              <a:ext uri="{FF2B5EF4-FFF2-40B4-BE49-F238E27FC236}">
                <a16:creationId xmlns:a16="http://schemas.microsoft.com/office/drawing/2014/main" id="{AD3987CE-4E57-3449-B3D9-CBBF405BB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C2E83-57C4-3346-9F4D-D571858B826A}"/>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3768864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8ED8-0600-4B4E-B119-754D075517D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3967C54-957B-1A4A-A117-8267305F7E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F5120C-50A7-F74F-9D1F-7B26D3A594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5E34C56-4E6B-924B-A7BA-40E014B009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557210F-1E91-CE4B-996E-4086D4FBD0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918B1DE-FFA5-F046-A61A-F84D60A85339}"/>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8" name="Footer Placeholder 7">
            <a:extLst>
              <a:ext uri="{FF2B5EF4-FFF2-40B4-BE49-F238E27FC236}">
                <a16:creationId xmlns:a16="http://schemas.microsoft.com/office/drawing/2014/main" id="{95F512CB-64DE-9B47-B5B2-0724CFCB4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8BE7A2-020F-4541-B18D-A8F6722593CA}"/>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130290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E01E-23B8-6543-BBC5-96CC821EE98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D5ECAEC-1512-B84F-9199-68C2CA1F1FE6}"/>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4" name="Footer Placeholder 3">
            <a:extLst>
              <a:ext uri="{FF2B5EF4-FFF2-40B4-BE49-F238E27FC236}">
                <a16:creationId xmlns:a16="http://schemas.microsoft.com/office/drawing/2014/main" id="{A77401B3-F78A-804E-91B2-F9D4E5AA52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BC0A68-D960-0541-B1D2-DC3E54330F5B}"/>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28949814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EA5F6-AE54-E045-80DC-3C6807D68907}"/>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3" name="Footer Placeholder 2">
            <a:extLst>
              <a:ext uri="{FF2B5EF4-FFF2-40B4-BE49-F238E27FC236}">
                <a16:creationId xmlns:a16="http://schemas.microsoft.com/office/drawing/2014/main" id="{357A34E6-FE89-E746-A80D-DDA5AEA92A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8946B2-0F6B-4E40-9A62-80A7B05D2F7F}"/>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6519293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2BE60-1019-1D4F-8B8D-40EFEEE769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52139E3-4680-8B41-AFD4-69D1CD926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19F75-258B-C845-93A2-8DCBDDD7F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162857-755D-B044-B979-70F1080EE344}"/>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6" name="Footer Placeholder 5">
            <a:extLst>
              <a:ext uri="{FF2B5EF4-FFF2-40B4-BE49-F238E27FC236}">
                <a16:creationId xmlns:a16="http://schemas.microsoft.com/office/drawing/2014/main" id="{B3FBEAA5-FF7A-9C40-8401-8DD64F04B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EB2F89-B782-754C-8667-8F07B7EAEC82}"/>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11031592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D188-0B49-8A41-BF5D-B302A7EC44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1510448-1BA0-B645-A0EB-334C97C34B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5B12D6-E6AE-CC4D-9131-C29BA8277E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DCC474-1AA7-A04C-91F0-6DB02148007A}"/>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6" name="Footer Placeholder 5">
            <a:extLst>
              <a:ext uri="{FF2B5EF4-FFF2-40B4-BE49-F238E27FC236}">
                <a16:creationId xmlns:a16="http://schemas.microsoft.com/office/drawing/2014/main" id="{79F99E94-D450-5845-AFA2-580EBC42D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30006-CA62-284B-A8A9-60D31C40BE4D}"/>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3695594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F270-AA4F-B44E-A6B1-51EFB9125C8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50C425-F5B2-E346-95BC-A7CC04DF3A2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988AED-1BFE-B34F-AD16-011B553DAFD0}"/>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6CCBBB78-23E9-6B44-9A67-09A20242C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96189-19DF-BD46-8894-6666CD221986}"/>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38405313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52022-9791-6B4B-8922-E0C22E071C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A9F445-CA02-F844-B7FC-2C821F7E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AC731C-E7B3-2D42-8E30-80CD1B85AF15}"/>
              </a:ext>
            </a:extLst>
          </p:cNvPr>
          <p:cNvSpPr>
            <a:spLocks noGrp="1"/>
          </p:cNvSpPr>
          <p:nvPr>
            <p:ph type="dt" sz="half" idx="10"/>
          </p:nvPr>
        </p:nvSpPr>
        <p:spPr/>
        <p:txBody>
          <a:body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85826BD0-C5AE-ED4C-99D2-9B6748499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9DA97-1F41-DB4E-A622-3447B6235345}"/>
              </a:ext>
            </a:extLst>
          </p:cNvPr>
          <p:cNvSpPr>
            <a:spLocks noGrp="1"/>
          </p:cNvSpPr>
          <p:nvPr>
            <p:ph type="sldNum" sz="quarter" idx="12"/>
          </p:nvPr>
        </p:nvSpPr>
        <p:spPr/>
        <p:txBody>
          <a:bodyPr/>
          <a:lstStyle/>
          <a:p>
            <a:fld id="{B8237957-DB70-904B-A20D-D2324B776540}" type="slidenum">
              <a:rPr lang="en-US" smtClean="0"/>
              <a:t>‹#›</a:t>
            </a:fld>
            <a:endParaRPr lang="en-US"/>
          </a:p>
        </p:txBody>
      </p:sp>
    </p:spTree>
    <p:extLst>
      <p:ext uri="{BB962C8B-B14F-4D97-AF65-F5344CB8AC3E}">
        <p14:creationId xmlns:p14="http://schemas.microsoft.com/office/powerpoint/2010/main" val="94081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image" Target="../media/image11.jpe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3000" t="-62000" r="-29000" b="-6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A49CA6-4796-E74C-A5CA-BA4FB6E497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63D9F-1733-2742-B42F-BA8244D8BF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24F1CA-CB52-9447-92CB-5CE427818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4140A-46AE-9545-A43E-A1D20DA48BFE}" type="datetimeFigureOut">
              <a:rPr lang="en-US" smtClean="0"/>
              <a:t>9/29/2022</a:t>
            </a:fld>
            <a:endParaRPr lang="en-US"/>
          </a:p>
        </p:txBody>
      </p:sp>
      <p:sp>
        <p:nvSpPr>
          <p:cNvPr id="5" name="Footer Placeholder 4">
            <a:extLst>
              <a:ext uri="{FF2B5EF4-FFF2-40B4-BE49-F238E27FC236}">
                <a16:creationId xmlns:a16="http://schemas.microsoft.com/office/drawing/2014/main" id="{B6193AF5-2A95-9041-BA15-8E00F9C7B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E496B-BC39-4A49-9327-6253C0BF51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37957-DB70-904B-A20D-D2324B776540}" type="slidenum">
              <a:rPr lang="en-US" smtClean="0"/>
              <a:t>‹#›</a:t>
            </a:fld>
            <a:endParaRPr lang="en-US"/>
          </a:p>
        </p:txBody>
      </p:sp>
    </p:spTree>
    <p:extLst>
      <p:ext uri="{BB962C8B-B14F-4D97-AF65-F5344CB8AC3E}">
        <p14:creationId xmlns:p14="http://schemas.microsoft.com/office/powerpoint/2010/main" val="4276927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3.xm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12.png"/><Relationship Id="rId1" Type="http://schemas.openxmlformats.org/officeDocument/2006/relationships/slideLayout" Target="../slideLayouts/slideLayout6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Box 6"/>
          <p:cNvSpPr/>
          <p:nvPr/>
        </p:nvSpPr>
        <p:spPr>
          <a:xfrm>
            <a:off x="3049200" y="3247560"/>
            <a:ext cx="6096600" cy="367920"/>
          </a:xfrm>
          <a:prstGeom prst="rect">
            <a:avLst/>
          </a:prstGeom>
          <a:noFill/>
          <a:ln w="0">
            <a:noFill/>
          </a:ln>
        </p:spPr>
        <p:style>
          <a:lnRef idx="0">
            <a:scrgbClr r="0" g="0" b="0"/>
          </a:lnRef>
          <a:fillRef idx="0">
            <a:scrgbClr r="0" g="0" b="0"/>
          </a:fillRef>
          <a:effectRef idx="0">
            <a:scrgbClr r="0" g="0" b="0"/>
          </a:effectRef>
          <a:fontRef idx="minor"/>
        </p:style>
      </p:sp>
      <p:pic>
        <p:nvPicPr>
          <p:cNvPr id="133" name="Picture 8"/>
          <p:cNvPicPr/>
          <p:nvPr/>
        </p:nvPicPr>
        <p:blipFill>
          <a:blip r:embed="rId2"/>
          <a:stretch/>
        </p:blipFill>
        <p:spPr>
          <a:xfrm>
            <a:off x="0" y="0"/>
            <a:ext cx="12190680" cy="6856560"/>
          </a:xfrm>
          <a:prstGeom prst="rect">
            <a:avLst/>
          </a:prstGeom>
          <a:ln w="0">
            <a:noFill/>
          </a:ln>
        </p:spPr>
      </p:pic>
      <p:sp>
        <p:nvSpPr>
          <p:cNvPr id="134" name="TextBox 10"/>
          <p:cNvSpPr/>
          <p:nvPr/>
        </p:nvSpPr>
        <p:spPr>
          <a:xfrm>
            <a:off x="2624040" y="2616480"/>
            <a:ext cx="6096600" cy="367920"/>
          </a:xfrm>
          <a:prstGeom prst="rect">
            <a:avLst/>
          </a:prstGeom>
          <a:noFill/>
          <a:ln w="0">
            <a:noFill/>
          </a:ln>
        </p:spPr>
        <p:style>
          <a:lnRef idx="0">
            <a:scrgbClr r="0" g="0" b="0"/>
          </a:lnRef>
          <a:fillRef idx="0">
            <a:scrgbClr r="0" g="0" b="0"/>
          </a:fillRef>
          <a:effectRef idx="0">
            <a:scrgbClr r="0" g="0" b="0"/>
          </a:effectRef>
          <a:fontRef idx="minor"/>
        </p:style>
      </p:sp>
      <p:sp>
        <p:nvSpPr>
          <p:cNvPr id="135" name="TextBox 11"/>
          <p:cNvSpPr/>
          <p:nvPr/>
        </p:nvSpPr>
        <p:spPr>
          <a:xfrm>
            <a:off x="3790440" y="6515280"/>
            <a:ext cx="39394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1" strike="noStrike" spc="-1">
                <a:solidFill>
                  <a:srgbClr val="0070C0"/>
                </a:solidFill>
                <a:latin typeface="Calibri"/>
                <a:ea typeface="DejaVu Sans"/>
              </a:rPr>
              <a:t>Microsoft Learn Student Ambassadors</a:t>
            </a:r>
            <a:endParaRPr lang="en-IN" sz="1800" b="0" strike="noStrike" spc="-1">
              <a:latin typeface="Arial"/>
            </a:endParaRPr>
          </a:p>
        </p:txBody>
      </p:sp>
      <p:pic>
        <p:nvPicPr>
          <p:cNvPr id="138" name="Picture 6"/>
          <p:cNvPicPr/>
          <p:nvPr/>
        </p:nvPicPr>
        <p:blipFill>
          <a:blip r:embed="rId3"/>
          <a:stretch/>
        </p:blipFill>
        <p:spPr>
          <a:xfrm>
            <a:off x="3189762" y="1204757"/>
            <a:ext cx="1034478" cy="834516"/>
          </a:xfrm>
          <a:prstGeom prst="rect">
            <a:avLst/>
          </a:prstGeom>
          <a:ln w="0">
            <a:noFill/>
          </a:ln>
        </p:spPr>
      </p:pic>
      <p:sp>
        <p:nvSpPr>
          <p:cNvPr id="139" name="TextBox 1"/>
          <p:cNvSpPr/>
          <p:nvPr/>
        </p:nvSpPr>
        <p:spPr>
          <a:xfrm>
            <a:off x="4224240" y="1151140"/>
            <a:ext cx="350568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IN" sz="4000" b="1" spc="-1" dirty="0" smtClean="0">
                <a:solidFill>
                  <a:srgbClr val="0072C6"/>
                </a:solidFill>
                <a:latin typeface="Calibri"/>
              </a:rPr>
              <a:t>Devansh Shah</a:t>
            </a:r>
            <a:endParaRPr lang="en-IN" sz="4000" b="0" strike="noStrike" spc="-1" dirty="0">
              <a:latin typeface="Arial"/>
            </a:endParaRPr>
          </a:p>
        </p:txBody>
      </p:sp>
      <p:sp>
        <p:nvSpPr>
          <p:cNvPr id="140" name="TextBox 2"/>
          <p:cNvSpPr/>
          <p:nvPr/>
        </p:nvSpPr>
        <p:spPr>
          <a:xfrm>
            <a:off x="3922002" y="2464264"/>
            <a:ext cx="7998782" cy="199909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5900" indent="-214630">
              <a:buClr>
                <a:srgbClr val="0D0D0D"/>
              </a:buClr>
              <a:buFont typeface="Arial"/>
              <a:buChar char="•"/>
            </a:pPr>
            <a:r>
              <a:rPr lang="en-IN" sz="2400" b="0" strike="noStrike" spc="-1" dirty="0">
                <a:solidFill>
                  <a:srgbClr val="0D0D0D"/>
                </a:solidFill>
                <a:latin typeface="Calibri"/>
                <a:ea typeface="DejaVu Sans"/>
              </a:rPr>
              <a:t>Beta Microsoft Learn Student Ambassador</a:t>
            </a:r>
            <a:endParaRPr lang="en-IN" sz="2400" b="0" strike="noStrike" spc="-1" dirty="0">
              <a:solidFill>
                <a:srgbClr val="0D0D0D"/>
              </a:solidFill>
              <a:latin typeface="Calibri"/>
            </a:endParaRPr>
          </a:p>
          <a:p>
            <a:pPr marL="215900" indent="-214630">
              <a:buClr>
                <a:srgbClr val="0D0D0D"/>
              </a:buClr>
              <a:buFont typeface="Arial"/>
              <a:buChar char="•"/>
            </a:pPr>
            <a:r>
              <a:rPr lang="en-IN" sz="2400" spc="-1" dirty="0" smtClean="0">
                <a:solidFill>
                  <a:srgbClr val="0D0D0D"/>
                </a:solidFill>
                <a:latin typeface="Calibri"/>
                <a:ea typeface="DejaVu Sans"/>
                <a:cs typeface="Calibri"/>
              </a:rPr>
              <a:t>Ex Microsoft Intern</a:t>
            </a:r>
          </a:p>
          <a:p>
            <a:pPr marL="215900" indent="-214630">
              <a:buClr>
                <a:srgbClr val="0D0D0D"/>
              </a:buClr>
              <a:buFont typeface="Arial"/>
              <a:buChar char="•"/>
            </a:pPr>
            <a:r>
              <a:rPr lang="en-IN" sz="2400" spc="-1" dirty="0" smtClean="0">
                <a:solidFill>
                  <a:srgbClr val="0D0D0D"/>
                </a:solidFill>
                <a:latin typeface="Calibri"/>
                <a:ea typeface="DejaVu Sans"/>
                <a:cs typeface="Calibri"/>
              </a:rPr>
              <a:t>Mentor</a:t>
            </a:r>
          </a:p>
          <a:p>
            <a:pPr marL="215900" indent="-214630">
              <a:buClr>
                <a:srgbClr val="0D0D0D"/>
              </a:buClr>
              <a:buFont typeface="Arial"/>
              <a:buChar char="•"/>
            </a:pPr>
            <a:r>
              <a:rPr lang="en-IN" sz="2400" spc="-1" dirty="0" smtClean="0">
                <a:solidFill>
                  <a:srgbClr val="0D0D0D"/>
                </a:solidFill>
                <a:latin typeface="Calibri"/>
                <a:ea typeface="DejaVu Sans"/>
                <a:cs typeface="Calibri"/>
              </a:rPr>
              <a:t>Explorer</a:t>
            </a:r>
            <a:endParaRPr lang="en-IN" sz="2800" b="0" strike="noStrike" spc="-1" dirty="0">
              <a:latin typeface="Arial"/>
            </a:endParaRPr>
          </a:p>
          <a:p>
            <a:pPr>
              <a:lnSpc>
                <a:spcPct val="100000"/>
              </a:lnSpc>
            </a:pPr>
            <a:endParaRPr lang="en-IN" sz="2800" b="0" strike="noStrike" spc="-1" dirty="0">
              <a:latin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26" y="2119713"/>
            <a:ext cx="2755274" cy="2755274"/>
          </a:xfrm>
          <a:prstGeom prst="ellipse">
            <a:avLst/>
          </a:prstGeom>
          <a:ln>
            <a:noFill/>
          </a:ln>
          <a:effectLst>
            <a:softEdge rad="112500"/>
          </a:effectLst>
        </p:spPr>
      </p:pic>
    </p:spTree>
    <p:extLst>
      <p:ext uri="{BB962C8B-B14F-4D97-AF65-F5344CB8AC3E}">
        <p14:creationId xmlns:p14="http://schemas.microsoft.com/office/powerpoint/2010/main" val="264538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a:t>
            </a:r>
            <a:r>
              <a:rPr lang="en-IN">
                <a:solidFill>
                  <a:srgbClr val="171717"/>
                </a:solidFill>
              </a:rPr>
              <a:t>use cases</a:t>
            </a:r>
            <a:endParaRPr lang="en-IN" i="0">
              <a:solidFill>
                <a:srgbClr val="171717"/>
              </a:solidFill>
              <a:effectLst/>
            </a:endParaRP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2246769"/>
          </a:xfrm>
        </p:spPr>
        <p:txBody>
          <a:bodyPr/>
          <a:lstStyle/>
          <a:p>
            <a:pPr algn="l"/>
            <a:r>
              <a:rPr lang="en-US" sz="2000" b="0" i="0">
                <a:solidFill>
                  <a:srgbClr val="171717"/>
                </a:solidFill>
                <a:effectLst/>
                <a:latin typeface="Segoe UI" panose="020B0502040204020203" pitchFamily="34" charset="0"/>
              </a:rPr>
              <a:t>PaaS is </a:t>
            </a:r>
            <a:r>
              <a:rPr lang="en-US" sz="2000">
                <a:solidFill>
                  <a:srgbClr val="171717"/>
                </a:solidFill>
                <a:latin typeface="Segoe UI" panose="020B0502040204020203" pitchFamily="34" charset="0"/>
              </a:rPr>
              <a:t>favored for:</a:t>
            </a:r>
            <a:endParaRPr lang="en-US" sz="1000" b="0" i="0">
              <a:solidFill>
                <a:srgbClr val="171717"/>
              </a:solidFill>
              <a:effectLst/>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Rapid application development scenarios.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Applications that require web-based infrastructure to handle varying loads from users.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Applications that may not need redeployment or migration to other platforms in the future.</a:t>
            </a:r>
          </a:p>
          <a:p>
            <a:pPr algn="l"/>
            <a:endParaRPr lang="en-US" sz="2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8900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examples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637371"/>
          </a:xfrm>
        </p:spPr>
        <p:txBody>
          <a:bodyPr/>
          <a:lstStyle/>
          <a:p>
            <a:pPr marL="342900" indent="-342900" algn="l">
              <a:buFont typeface="Arial" panose="020B0604020202020204" pitchFamily="34" charset="0"/>
              <a:buChar char="•"/>
            </a:pPr>
            <a:r>
              <a:rPr lang="en-US" sz="2000" b="0" i="0" dirty="0">
                <a:solidFill>
                  <a:srgbClr val="171717"/>
                </a:solidFill>
                <a:effectLst/>
                <a:latin typeface="Segoe UI" panose="020B0502040204020203" pitchFamily="34" charset="0"/>
              </a:rPr>
              <a:t>Azure Functions (</a:t>
            </a:r>
            <a:r>
              <a:rPr lang="en-US" sz="2000" b="0" i="0" dirty="0" err="1">
                <a:solidFill>
                  <a:srgbClr val="171717"/>
                </a:solidFill>
                <a:effectLst/>
                <a:latin typeface="Segoe UI" panose="020B0502040204020203" pitchFamily="34" charset="0"/>
              </a:rPr>
              <a:t>serveless</a:t>
            </a:r>
            <a:r>
              <a:rPr lang="en-US" sz="2000" b="0" i="0" dirty="0">
                <a:solidFill>
                  <a:srgbClr val="171717"/>
                </a:solidFill>
                <a:effectLst/>
                <a:latin typeface="Segoe UI" panose="020B0502040204020203" pitchFamily="34" charset="0"/>
              </a:rPr>
              <a:t>)</a:t>
            </a:r>
          </a:p>
          <a:p>
            <a:pPr marL="342900" indent="-342900" algn="l">
              <a:buFont typeface="Arial" panose="020B0604020202020204" pitchFamily="34" charset="0"/>
              <a:buChar char="•"/>
            </a:pPr>
            <a:r>
              <a:rPr lang="en-US" sz="2000" dirty="0">
                <a:solidFill>
                  <a:srgbClr val="171717"/>
                </a:solidFill>
                <a:latin typeface="Segoe UI" panose="020B0502040204020203" pitchFamily="34" charset="0"/>
              </a:rPr>
              <a:t>Force.com</a:t>
            </a:r>
            <a:r>
              <a:rPr lang="en-IN" sz="1400" b="0" dirty="0">
                <a:effectLst/>
              </a:rPr>
              <a:t> (cloud IDE)</a:t>
            </a:r>
            <a:endParaRPr lang="en-US" sz="2000" dirty="0">
              <a:solidFill>
                <a:srgbClr val="171717"/>
              </a:solidFill>
              <a:latin typeface="Segoe UI" panose="020B0502040204020203" pitchFamily="34" charset="0"/>
            </a:endParaRPr>
          </a:p>
          <a:p>
            <a:pPr marL="342900" indent="-342900" algn="l">
              <a:buFont typeface="Arial" panose="020B0604020202020204" pitchFamily="34" charset="0"/>
              <a:buChar char="•"/>
            </a:pPr>
            <a:r>
              <a:rPr lang="en-US" sz="2000" b="0" i="0" dirty="0">
                <a:solidFill>
                  <a:srgbClr val="171717"/>
                </a:solidFill>
                <a:effectLst/>
                <a:latin typeface="Segoe UI" panose="020B0502040204020203" pitchFamily="34" charset="0"/>
              </a:rPr>
              <a:t>Google App Engine and AWS </a:t>
            </a:r>
            <a:r>
              <a:rPr lang="en-US" sz="2000" b="0" i="0" dirty="0" err="1">
                <a:solidFill>
                  <a:srgbClr val="171717"/>
                </a:solidFill>
                <a:effectLst/>
                <a:latin typeface="Segoe UI" panose="020B0502040204020203" pitchFamily="34" charset="0"/>
              </a:rPr>
              <a:t>lamda</a:t>
            </a:r>
            <a:r>
              <a:rPr lang="en-US" sz="2000" b="0" i="0" dirty="0">
                <a:solidFill>
                  <a:srgbClr val="171717"/>
                </a:solidFill>
                <a:effectLst/>
                <a:latin typeface="Segoe UI" panose="020B0502040204020203" pitchFamily="34" charset="0"/>
              </a:rPr>
              <a:t> ( </a:t>
            </a:r>
            <a:r>
              <a:rPr lang="en-US" sz="2000" b="0" i="0" dirty="0" err="1">
                <a:solidFill>
                  <a:srgbClr val="171717"/>
                </a:solidFill>
                <a:effectLst/>
                <a:latin typeface="Segoe UI" panose="020B0502040204020203" pitchFamily="34" charset="0"/>
              </a:rPr>
              <a:t>serveless</a:t>
            </a:r>
            <a:r>
              <a:rPr lang="en-US" sz="2000" b="0" i="0" dirty="0">
                <a:solidFill>
                  <a:srgbClr val="171717"/>
                </a:solidFill>
                <a:effectLst/>
                <a:latin typeface="Segoe UI" panose="020B0502040204020203" pitchFamily="34" charset="0"/>
              </a:rPr>
              <a:t>)</a:t>
            </a:r>
          </a:p>
          <a:p>
            <a:pPr marL="342900" indent="-342900" algn="l">
              <a:buFont typeface="Arial" panose="020B0604020202020204" pitchFamily="34" charset="0"/>
              <a:buChar char="•"/>
            </a:pPr>
            <a:endParaRPr lang="en-US" sz="3200" b="0" i="0" dirty="0">
              <a:solidFill>
                <a:srgbClr val="171717"/>
              </a:solidFill>
              <a:effectLst/>
              <a:latin typeface="Segoe UI" panose="020B0502040204020203" pitchFamily="34" charset="0"/>
            </a:endParaRPr>
          </a:p>
        </p:txBody>
      </p:sp>
      <p:sp>
        <p:nvSpPr>
          <p:cNvPr id="6" name="TextBox 5">
            <a:extLst>
              <a:ext uri="{FF2B5EF4-FFF2-40B4-BE49-F238E27FC236}">
                <a16:creationId xmlns:a16="http://schemas.microsoft.com/office/drawing/2014/main" id="{12377A0C-8011-4BB1-9ED6-C7346CB63E05}"/>
              </a:ext>
            </a:extLst>
          </p:cNvPr>
          <p:cNvSpPr txBox="1"/>
          <p:nvPr/>
        </p:nvSpPr>
        <p:spPr>
          <a:xfrm>
            <a:off x="3367088" y="3247027"/>
            <a:ext cx="6734174" cy="363946"/>
          </a:xfrm>
          <a:prstGeom prst="rect">
            <a:avLst/>
          </a:prstGeom>
          <a:noFill/>
        </p:spPr>
        <p:txBody>
          <a:bodyPr wrap="square">
            <a:spAutoFit/>
          </a:bodyPr>
          <a:lstStyle/>
          <a:p>
            <a:r>
              <a:rPr lang="en-IN" b="0">
                <a:effectLst/>
              </a:rPr>
              <a:t> </a:t>
            </a:r>
            <a:endParaRPr lang="en-IN"/>
          </a:p>
        </p:txBody>
      </p:sp>
      <p:sp>
        <p:nvSpPr>
          <p:cNvPr id="8" name="TextBox 7">
            <a:extLst>
              <a:ext uri="{FF2B5EF4-FFF2-40B4-BE49-F238E27FC236}">
                <a16:creationId xmlns:a16="http://schemas.microsoft.com/office/drawing/2014/main" id="{39141A1F-D563-4EF3-9654-C1276DDB6C5F}"/>
              </a:ext>
            </a:extLst>
          </p:cNvPr>
          <p:cNvSpPr txBox="1"/>
          <p:nvPr/>
        </p:nvSpPr>
        <p:spPr>
          <a:xfrm>
            <a:off x="3367088" y="3247027"/>
            <a:ext cx="6734174" cy="363946"/>
          </a:xfrm>
          <a:prstGeom prst="rect">
            <a:avLst/>
          </a:prstGeom>
          <a:noFill/>
        </p:spPr>
        <p:txBody>
          <a:bodyPr wrap="square">
            <a:spAutoFit/>
          </a:bodyPr>
          <a:lstStyle/>
          <a:p>
            <a:r>
              <a:rPr lang="en-IN" b="0">
                <a:effectLst/>
              </a:rPr>
              <a:t> </a:t>
            </a:r>
            <a:endParaRPr lang="en-IN"/>
          </a:p>
        </p:txBody>
      </p:sp>
    </p:spTree>
    <p:extLst>
      <p:ext uri="{BB962C8B-B14F-4D97-AF65-F5344CB8AC3E}">
        <p14:creationId xmlns:p14="http://schemas.microsoft.com/office/powerpoint/2010/main" val="326536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Characteristics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266663"/>
          </a:xfrm>
        </p:spPr>
        <p:txBody>
          <a:bodyPr/>
          <a:lstStyle/>
          <a:p>
            <a:pPr algn="l"/>
            <a:r>
              <a:rPr lang="en-US" sz="2000" b="0" i="0">
                <a:solidFill>
                  <a:srgbClr val="171717"/>
                </a:solidFill>
                <a:effectLst/>
                <a:latin typeface="Segoe UI" panose="020B0502040204020203" pitchFamily="34" charset="0"/>
              </a:rPr>
              <a:t>IaaS has the following characteristics:</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Computing resources are provided to IaaS users as a service.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IaaS providers provide tools that enable IaaS users to configure the dynamic scaling of resources.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IaaS providers usually have different resource offerings at different costs and follow a utility pricing model (typically calculated hourly).</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The same physical resources are shared among multiple users.</a:t>
            </a:r>
          </a:p>
        </p:txBody>
      </p:sp>
    </p:spTree>
    <p:extLst>
      <p:ext uri="{BB962C8B-B14F-4D97-AF65-F5344CB8AC3E}">
        <p14:creationId xmlns:p14="http://schemas.microsoft.com/office/powerpoint/2010/main" val="796869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use cases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820114"/>
          </a:xfrm>
        </p:spPr>
        <p:txBody>
          <a:bodyPr/>
          <a:lstStyle/>
          <a:p>
            <a:pPr algn="l"/>
            <a:r>
              <a:rPr lang="en-US" sz="2000" b="0" i="0">
                <a:solidFill>
                  <a:srgbClr val="171717"/>
                </a:solidFill>
                <a:effectLst/>
                <a:latin typeface="Segoe UI" panose="020B0502040204020203" pitchFamily="34" charset="0"/>
              </a:rPr>
              <a:t>IaaS </a:t>
            </a:r>
            <a:r>
              <a:rPr lang="en-US" sz="2000">
                <a:solidFill>
                  <a:srgbClr val="171717"/>
                </a:solidFill>
                <a:latin typeface="Segoe UI" panose="020B0502040204020203" pitchFamily="34" charset="0"/>
              </a:rPr>
              <a:t>is not favored </a:t>
            </a:r>
            <a:r>
              <a:rPr lang="en-US" sz="2000" b="0" i="0">
                <a:solidFill>
                  <a:srgbClr val="171717"/>
                </a:solidFill>
                <a:effectLst/>
                <a:latin typeface="Segoe UI" panose="020B0502040204020203" pitchFamily="34" charset="0"/>
              </a:rPr>
              <a:t>when:</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Regulatory compliance does not allow data to be offshored or outsourced.</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have strict quality-of-service (QoS) requirements.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Organizations have existing in-house customized infrastructure to meet their IT needs.</a:t>
            </a:r>
          </a:p>
        </p:txBody>
      </p:sp>
    </p:spTree>
    <p:extLst>
      <p:ext uri="{BB962C8B-B14F-4D97-AF65-F5344CB8AC3E}">
        <p14:creationId xmlns:p14="http://schemas.microsoft.com/office/powerpoint/2010/main" val="822158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examples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415772"/>
          </a:xfrm>
        </p:spPr>
        <p:txBody>
          <a:bodyPr/>
          <a:lstStyle/>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Azure VMs</a:t>
            </a:r>
          </a:p>
          <a:p>
            <a:pPr marL="342900" indent="-342900" algn="l">
              <a:buFont typeface="Arial" panose="020B0604020202020204" pitchFamily="34" charset="0"/>
              <a:buChar char="•"/>
            </a:pPr>
            <a:r>
              <a:rPr lang="en-US" sz="2000">
                <a:solidFill>
                  <a:srgbClr val="171717"/>
                </a:solidFill>
                <a:latin typeface="Segoe UI" panose="020B0502040204020203" pitchFamily="34" charset="0"/>
              </a:rPr>
              <a:t>Amazon Web Services (AWS)</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Google Compute engine</a:t>
            </a:r>
          </a:p>
          <a:p>
            <a:pPr marL="342900" indent="-342900" algn="l">
              <a:buFont typeface="Arial" panose="020B0604020202020204" pitchFamily="34" charset="0"/>
              <a:buChar char="•"/>
            </a:pPr>
            <a:r>
              <a:rPr lang="en-US" sz="2000">
                <a:solidFill>
                  <a:srgbClr val="171717"/>
                </a:solidFill>
                <a:latin typeface="Segoe UI" panose="020B0502040204020203" pitchFamily="34" charset="0"/>
              </a:rPr>
              <a:t>VMware</a:t>
            </a:r>
            <a:endParaRPr lang="en-US" sz="4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262069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Types of clouds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508653"/>
          </a:xfrm>
        </p:spPr>
        <p:txBody>
          <a:bodyPr/>
          <a:lstStyle/>
          <a:p>
            <a:pPr algn="l"/>
            <a:r>
              <a:rPr lang="en-US" sz="2000" b="0" i="0">
                <a:solidFill>
                  <a:srgbClr val="171717"/>
                </a:solidFill>
                <a:effectLst/>
                <a:latin typeface="Segoe UI" panose="020B0502040204020203" pitchFamily="34" charset="0"/>
              </a:rPr>
              <a:t>There are three well-known deployment models for cloud computing:</a:t>
            </a:r>
          </a:p>
          <a:p>
            <a:pPr algn="l"/>
            <a:r>
              <a:rPr lang="en-US" sz="1000">
                <a:solidFill>
                  <a:srgbClr val="171717"/>
                </a:solidFill>
                <a:latin typeface="Segoe UI" panose="020B0502040204020203" pitchFamily="34" charset="0"/>
              </a:rPr>
              <a:t> </a:t>
            </a:r>
            <a:endParaRPr lang="en-US" sz="2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b="0" i="0">
                <a:solidFill>
                  <a:srgbClr val="171717"/>
                </a:solidFill>
                <a:effectLst/>
                <a:latin typeface="+mj-lt"/>
              </a:rPr>
              <a:t>Public cloud: </a:t>
            </a:r>
            <a:r>
              <a:rPr lang="en-US" b="0" i="0">
                <a:solidFill>
                  <a:srgbClr val="171717"/>
                </a:solidFill>
                <a:effectLst/>
                <a:latin typeface="Segoe UI" panose="020B0502040204020203" pitchFamily="34" charset="0"/>
              </a:rPr>
              <a:t>Services are offered over the public internet and available to anyone who wants to purchase them. Cloud resources like servers and storage are owned and operated by a third-party cloud service provider and delivered over the internet.</a:t>
            </a:r>
          </a:p>
          <a:p>
            <a:pPr marL="571500" lvl="1" indent="-342900">
              <a:buFont typeface="Arial" panose="020B0604020202020204" pitchFamily="34" charset="0"/>
              <a:buChar char="•"/>
            </a:pPr>
            <a:endParaRPr lang="en-US" sz="1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b="0" i="0">
                <a:solidFill>
                  <a:srgbClr val="171717"/>
                </a:solidFill>
                <a:effectLst/>
                <a:latin typeface="+mj-lt"/>
              </a:rPr>
              <a:t>Private cloud: </a:t>
            </a:r>
            <a:r>
              <a:rPr lang="en-US" b="0" i="0">
                <a:solidFill>
                  <a:srgbClr val="171717"/>
                </a:solidFill>
                <a:effectLst/>
                <a:latin typeface="Segoe UI" panose="020B0502040204020203" pitchFamily="34" charset="0"/>
              </a:rPr>
              <a:t>Computing resources are used exclusively by users from one business or organization. A private cloud can be physically located at your organization's on-site datacenter. It also can be hosted by a third-party service provider.</a:t>
            </a:r>
          </a:p>
          <a:p>
            <a:pPr marL="571500" lvl="1" indent="-342900">
              <a:buFont typeface="Arial" panose="020B0604020202020204" pitchFamily="34" charset="0"/>
              <a:buChar char="•"/>
            </a:pPr>
            <a:endParaRPr lang="en-US" sz="1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a:solidFill>
                  <a:srgbClr val="171717"/>
                </a:solidFill>
                <a:latin typeface="+mj-lt"/>
              </a:rPr>
              <a:t>H</a:t>
            </a:r>
            <a:r>
              <a:rPr lang="en-US" b="0" i="0">
                <a:solidFill>
                  <a:srgbClr val="171717"/>
                </a:solidFill>
                <a:effectLst/>
                <a:latin typeface="+mj-lt"/>
              </a:rPr>
              <a:t>ybrid cloud: </a:t>
            </a:r>
            <a:r>
              <a:rPr lang="en-US" b="0" i="0">
                <a:solidFill>
                  <a:srgbClr val="171717"/>
                </a:solidFill>
                <a:effectLst/>
                <a:latin typeface="Segoe UI" panose="020B0502040204020203" pitchFamily="34" charset="0"/>
              </a:rPr>
              <a:t>This computing environment combines a public cloud and a private cloud by allowing data and applications to be shared between them.</a:t>
            </a:r>
          </a:p>
        </p:txBody>
      </p:sp>
    </p:spTree>
    <p:extLst>
      <p:ext uri="{BB962C8B-B14F-4D97-AF65-F5344CB8AC3E}">
        <p14:creationId xmlns:p14="http://schemas.microsoft.com/office/powerpoint/2010/main" val="4043147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Types of clouds</a:t>
            </a:r>
          </a:p>
        </p:txBody>
      </p:sp>
      <p:pic>
        <p:nvPicPr>
          <p:cNvPr id="4098" name="Picture 2" descr="Illustration showing the cloud computing continuum.">
            <a:extLst>
              <a:ext uri="{FF2B5EF4-FFF2-40B4-BE49-F238E27FC236}">
                <a16:creationId xmlns:a16="http://schemas.microsoft.com/office/drawing/2014/main" id="{2EAB42E1-A1FB-484C-8E20-18F31C3C4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175947"/>
            <a:ext cx="6953250" cy="4639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100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Public cloud</a:t>
            </a:r>
          </a:p>
        </p:txBody>
      </p:sp>
      <p:pic>
        <p:nvPicPr>
          <p:cNvPr id="1026" name="Picture 2" descr="Public cloud">
            <a:extLst>
              <a:ext uri="{FF2B5EF4-FFF2-40B4-BE49-F238E27FC236}">
                <a16:creationId xmlns:a16="http://schemas.microsoft.com/office/drawing/2014/main" id="{BB250FF7-2108-4811-A16F-F6D933234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309687"/>
            <a:ext cx="523875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65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Private cloud</a:t>
            </a:r>
          </a:p>
        </p:txBody>
      </p:sp>
      <p:pic>
        <p:nvPicPr>
          <p:cNvPr id="2050" name="Picture 2" descr="Private cloud">
            <a:extLst>
              <a:ext uri="{FF2B5EF4-FFF2-40B4-BE49-F238E27FC236}">
                <a16:creationId xmlns:a16="http://schemas.microsoft.com/office/drawing/2014/main" id="{DFC96031-39CC-4EF8-8146-5C85A8352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423987"/>
            <a:ext cx="52387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26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Hybrid cloud</a:t>
            </a:r>
          </a:p>
        </p:txBody>
      </p:sp>
      <p:pic>
        <p:nvPicPr>
          <p:cNvPr id="3074" name="Picture 2" descr="Hybrid cloud">
            <a:extLst>
              <a:ext uri="{FF2B5EF4-FFF2-40B4-BE49-F238E27FC236}">
                <a16:creationId xmlns:a16="http://schemas.microsoft.com/office/drawing/2014/main" id="{3B1A3C31-F9CF-4012-BA81-970D88A6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404937"/>
            <a:ext cx="523875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169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Agenda</a:t>
            </a:r>
            <a:endParaRPr lang="en-US"/>
          </a:p>
        </p:txBody>
      </p:sp>
      <p:sp>
        <p:nvSpPr>
          <p:cNvPr id="3" name="TextBox 2">
            <a:extLst>
              <a:ext uri="{FF2B5EF4-FFF2-40B4-BE49-F238E27FC236}">
                <a16:creationId xmlns:a16="http://schemas.microsoft.com/office/drawing/2014/main" id="{E878A0B6-0068-1A51-607B-DC3919C69975}"/>
              </a:ext>
            </a:extLst>
          </p:cNvPr>
          <p:cNvSpPr txBox="1"/>
          <p:nvPr/>
        </p:nvSpPr>
        <p:spPr>
          <a:xfrm>
            <a:off x="804111" y="1806743"/>
            <a:ext cx="11014910" cy="215443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v"/>
            </a:pPr>
            <a:r>
              <a:rPr lang="en-US" sz="2000" dirty="0">
                <a:solidFill>
                  <a:srgbClr val="000000"/>
                </a:solidFill>
                <a:latin typeface="Helvetica Neue"/>
                <a:ea typeface="+mn-lt"/>
                <a:cs typeface="Arial"/>
              </a:rPr>
              <a:t>Intro to Cloud Computing</a:t>
            </a:r>
          </a:p>
          <a:p>
            <a:endParaRPr lang="en-US" sz="2000" dirty="0">
              <a:solidFill>
                <a:srgbClr val="000000"/>
              </a:solidFill>
              <a:latin typeface="Helvetica Neue"/>
              <a:cs typeface="Arial"/>
            </a:endParaRPr>
          </a:p>
          <a:p>
            <a:pPr marL="342900" indent="-342900">
              <a:buFont typeface="Wingdings"/>
              <a:buChar char="v"/>
            </a:pPr>
            <a:r>
              <a:rPr lang="en-US" sz="2000" dirty="0">
                <a:solidFill>
                  <a:srgbClr val="000000"/>
                </a:solidFill>
                <a:latin typeface="Helvetica Neue"/>
                <a:cs typeface="Arial"/>
              </a:rPr>
              <a:t>Intro To Microsoft Azure</a:t>
            </a:r>
          </a:p>
          <a:p>
            <a:endParaRPr lang="en-US" sz="2000" dirty="0">
              <a:latin typeface="Helvetica Neue"/>
              <a:ea typeface="+mn-lt"/>
              <a:cs typeface="Arial"/>
            </a:endParaRPr>
          </a:p>
          <a:p>
            <a:pPr marL="342900" indent="-342900">
              <a:buFont typeface="Wingdings"/>
              <a:buChar char="v"/>
            </a:pPr>
            <a:r>
              <a:rPr lang="en-US" sz="2000" dirty="0">
                <a:solidFill>
                  <a:srgbClr val="000000"/>
                </a:solidFill>
                <a:ea typeface="+mn-lt"/>
                <a:cs typeface="+mn-lt"/>
              </a:rPr>
              <a:t>Quiz </a:t>
            </a:r>
            <a:r>
              <a:rPr lang="en-US" sz="2000" dirty="0" smtClean="0">
                <a:solidFill>
                  <a:srgbClr val="000000"/>
                </a:solidFill>
                <a:ea typeface="+mn-lt"/>
                <a:cs typeface="+mn-lt"/>
              </a:rPr>
              <a:t>Time</a:t>
            </a:r>
          </a:p>
          <a:p>
            <a:pPr marL="342900" indent="-342900">
              <a:buFont typeface="Wingdings"/>
              <a:buChar char="v"/>
            </a:pPr>
            <a:endParaRPr lang="en-US" sz="2000" dirty="0">
              <a:solidFill>
                <a:srgbClr val="000000"/>
              </a:solidFill>
              <a:latin typeface="Helvetica Neue"/>
              <a:ea typeface="+mn-lt"/>
              <a:cs typeface="+mn-lt"/>
            </a:endParaRPr>
          </a:p>
          <a:p>
            <a:pPr marL="342900" indent="-342900">
              <a:buFont typeface="Wingdings"/>
              <a:buChar char="v"/>
            </a:pPr>
            <a:r>
              <a:rPr lang="en-US" sz="2000" dirty="0" smtClean="0">
                <a:solidFill>
                  <a:srgbClr val="000000"/>
                </a:solidFill>
                <a:latin typeface="Helvetica Neue"/>
                <a:ea typeface="+mn-lt"/>
                <a:cs typeface="+mn-lt"/>
              </a:rPr>
              <a:t>My Experience</a:t>
            </a:r>
            <a:endParaRPr lang="en-US" sz="2000" dirty="0">
              <a:solidFill>
                <a:srgbClr val="000000"/>
              </a:solidFill>
              <a:latin typeface="Helvetica Neue"/>
              <a:cs typeface="Arial"/>
            </a:endParaRPr>
          </a:p>
        </p:txBody>
      </p:sp>
    </p:spTree>
    <p:extLst>
      <p:ext uri="{BB962C8B-B14F-4D97-AF65-F5344CB8AC3E}">
        <p14:creationId xmlns:p14="http://schemas.microsoft.com/office/powerpoint/2010/main" val="374704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Major cloud providers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30887"/>
          </a:xfrm>
        </p:spPr>
        <p:txBody>
          <a:bodyPr/>
          <a:lstStyle/>
          <a:p>
            <a:pPr marL="0" indent="0">
              <a:buNone/>
            </a:pPr>
            <a:r>
              <a:rPr lang="en-IN" dirty="0" smtClean="0">
                <a:latin typeface="+mj-lt"/>
              </a:rPr>
              <a:t>-&gt; </a:t>
            </a:r>
            <a:r>
              <a:rPr lang="en-IN" dirty="0" smtClean="0">
                <a:latin typeface="+mj-lt"/>
              </a:rPr>
              <a:t>Microsoft </a:t>
            </a:r>
            <a:r>
              <a:rPr lang="en-IN" dirty="0">
                <a:latin typeface="+mj-lt"/>
              </a:rPr>
              <a:t>Azure</a:t>
            </a:r>
          </a:p>
        </p:txBody>
      </p:sp>
      <p:sp>
        <p:nvSpPr>
          <p:cNvPr id="5" name="Text Placeholder 1">
            <a:extLst>
              <a:ext uri="{FF2B5EF4-FFF2-40B4-BE49-F238E27FC236}">
                <a16:creationId xmlns:a16="http://schemas.microsoft.com/office/drawing/2014/main" id="{715BF8E8-7AF8-4161-B3E5-23E12EF225E5}"/>
              </a:ext>
            </a:extLst>
          </p:cNvPr>
          <p:cNvSpPr txBox="1">
            <a:spLocks/>
          </p:cNvSpPr>
          <p:nvPr/>
        </p:nvSpPr>
        <p:spPr>
          <a:xfrm>
            <a:off x="584200" y="2075239"/>
            <a:ext cx="11018520" cy="34470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i="0" dirty="0">
                <a:solidFill>
                  <a:srgbClr val="171717"/>
                </a:solidFill>
                <a:effectLst/>
                <a:latin typeface="+mj-lt"/>
              </a:rPr>
              <a:t>Compute:</a:t>
            </a:r>
          </a:p>
          <a:p>
            <a:pPr lvl="1"/>
            <a:r>
              <a:rPr lang="en-US" b="0" dirty="0">
                <a:solidFill>
                  <a:srgbClr val="171717"/>
                </a:solidFill>
              </a:rPr>
              <a:t>Virtual Machines</a:t>
            </a:r>
          </a:p>
          <a:p>
            <a:pPr lvl="1"/>
            <a:r>
              <a:rPr lang="en-US" i="0" dirty="0">
                <a:solidFill>
                  <a:srgbClr val="171717"/>
                </a:solidFill>
                <a:effectLst/>
              </a:rPr>
              <a:t>Machines could run Windows or any flavors of Linux</a:t>
            </a:r>
          </a:p>
          <a:p>
            <a:pPr lvl="1"/>
            <a:endParaRPr lang="en-US" sz="1000" b="0" i="0" dirty="0">
              <a:solidFill>
                <a:srgbClr val="171717"/>
              </a:solidFill>
              <a:effectLst/>
            </a:endParaRPr>
          </a:p>
          <a:p>
            <a:pPr marL="0" indent="0" algn="l">
              <a:buNone/>
            </a:pPr>
            <a:r>
              <a:rPr lang="en-US" sz="2000" b="1" i="0" dirty="0">
                <a:solidFill>
                  <a:srgbClr val="171717"/>
                </a:solidFill>
                <a:effectLst/>
                <a:latin typeface="+mj-lt"/>
              </a:rPr>
              <a:t>Storage</a:t>
            </a:r>
            <a:r>
              <a:rPr lang="en-US" sz="2000" b="0" i="0" dirty="0">
                <a:solidFill>
                  <a:srgbClr val="171717"/>
                </a:solidFill>
                <a:effectLst/>
                <a:latin typeface="+mj-lt"/>
              </a:rPr>
              <a:t>: </a:t>
            </a:r>
            <a:r>
              <a:rPr lang="en-US" sz="2000" b="0" i="0" dirty="0">
                <a:solidFill>
                  <a:srgbClr val="171717"/>
                </a:solidFill>
                <a:effectLst/>
                <a:latin typeface="Segoe UI" panose="020B0502040204020203" pitchFamily="34" charset="0"/>
              </a:rPr>
              <a:t>Azure offers several storage solutions, including: </a:t>
            </a:r>
          </a:p>
          <a:p>
            <a:pPr lvl="1"/>
            <a:r>
              <a:rPr lang="en-US" b="0" i="0" dirty="0">
                <a:solidFill>
                  <a:srgbClr val="171717"/>
                </a:solidFill>
                <a:effectLst/>
                <a:latin typeface="Segoe UI" panose="020B0502040204020203" pitchFamily="34" charset="0"/>
              </a:rPr>
              <a:t>Azure Blob storage</a:t>
            </a:r>
          </a:p>
          <a:p>
            <a:pPr lvl="1"/>
            <a:r>
              <a:rPr lang="en-US" b="0" i="0" dirty="0">
                <a:solidFill>
                  <a:srgbClr val="171717"/>
                </a:solidFill>
                <a:effectLst/>
                <a:latin typeface="Segoe UI" panose="020B0502040204020203" pitchFamily="34" charset="0"/>
              </a:rPr>
              <a:t>Azure Table</a:t>
            </a:r>
          </a:p>
          <a:p>
            <a:pPr lvl="1"/>
            <a:r>
              <a:rPr lang="en-US" b="0" i="0" dirty="0">
                <a:solidFill>
                  <a:srgbClr val="171717"/>
                </a:solidFill>
                <a:effectLst/>
                <a:latin typeface="Segoe UI" panose="020B0502040204020203" pitchFamily="34" charset="0"/>
              </a:rPr>
              <a:t>Azure File Storage</a:t>
            </a:r>
          </a:p>
          <a:p>
            <a:pPr lvl="1"/>
            <a:r>
              <a:rPr lang="en-US" b="0" i="0" dirty="0">
                <a:solidFill>
                  <a:srgbClr val="171717"/>
                </a:solidFill>
                <a:effectLst/>
                <a:latin typeface="Segoe UI" panose="020B0502040204020203" pitchFamily="34" charset="0"/>
              </a:rPr>
              <a:t>Azure Cosmos DB</a:t>
            </a:r>
          </a:p>
          <a:p>
            <a:pPr lvl="1"/>
            <a:r>
              <a:rPr lang="en-US" b="0" i="0" dirty="0" err="1">
                <a:solidFill>
                  <a:srgbClr val="171717"/>
                </a:solidFill>
                <a:effectLst/>
                <a:latin typeface="Segoe UI" panose="020B0502040204020203" pitchFamily="34" charset="0"/>
              </a:rPr>
              <a:t>StorSimple</a:t>
            </a:r>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583938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Auto-Scaling and Load Balancing</a:t>
            </a:r>
            <a:endParaRPr lang="en-US" dirty="0"/>
          </a:p>
        </p:txBody>
      </p:sp>
      <p:sp>
        <p:nvSpPr>
          <p:cNvPr id="3" name="Text Placeholder 2"/>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sz="1800" dirty="0"/>
              <a:t>Auto Scaling lets you build scaling plans that automate how groups of different resources respond to changes in demand</a:t>
            </a:r>
            <a:r>
              <a:rPr lang="en-US" sz="1800" dirty="0" smtClean="0"/>
              <a:t>.</a:t>
            </a:r>
          </a:p>
          <a:p>
            <a:pPr marL="457200" indent="-457200">
              <a:buFont typeface="Arial" panose="020B0604020202020204" pitchFamily="34" charset="0"/>
              <a:buChar char="•"/>
            </a:pPr>
            <a:r>
              <a:rPr lang="en-US" sz="1800" dirty="0" smtClean="0"/>
              <a:t>Types: </a:t>
            </a:r>
          </a:p>
          <a:p>
            <a:pPr marL="685800" lvl="1" indent="-457200">
              <a:buFont typeface="Arial" panose="020B0604020202020204" pitchFamily="34" charset="0"/>
              <a:buChar char="•"/>
            </a:pPr>
            <a:r>
              <a:rPr lang="en-US" sz="1800" dirty="0" smtClean="0"/>
              <a:t>Manual – max-out, custom, scheduled</a:t>
            </a:r>
          </a:p>
          <a:p>
            <a:pPr marL="685800" lvl="1" indent="-457200">
              <a:buFont typeface="Arial" panose="020B0604020202020204" pitchFamily="34" charset="0"/>
              <a:buChar char="•"/>
            </a:pPr>
            <a:r>
              <a:rPr lang="en-US" sz="1800" dirty="0" smtClean="0"/>
              <a:t>Automated – predictive, on demand</a:t>
            </a:r>
            <a:endParaRPr lang="en-US" sz="1800" dirty="0"/>
          </a:p>
          <a:p>
            <a:pPr marL="457200" indent="-457200">
              <a:buFont typeface="Arial" panose="020B0604020202020204" pitchFamily="34" charset="0"/>
              <a:buChar char="•"/>
            </a:pPr>
            <a:r>
              <a:rPr lang="en-US" sz="1800" dirty="0" smtClean="0"/>
              <a:t> </a:t>
            </a:r>
            <a:r>
              <a:rPr lang="en-US" sz="1800" dirty="0" err="1" smtClean="0"/>
              <a:t>Eg</a:t>
            </a:r>
            <a:r>
              <a:rPr lang="en-US" sz="1800" dirty="0" smtClean="0"/>
              <a:t>) Festivals, sale, </a:t>
            </a:r>
            <a:r>
              <a:rPr lang="en-US" sz="1800" dirty="0" err="1" smtClean="0"/>
              <a:t>etc</a:t>
            </a:r>
            <a:endParaRPr lang="en-US" sz="1800" dirty="0" smtClean="0"/>
          </a:p>
          <a:p>
            <a:endParaRPr lang="en-US" dirty="0" smtClean="0"/>
          </a:p>
          <a:p>
            <a:pPr marL="285750" indent="-285750">
              <a:buFont typeface="Arial" panose="020B0604020202020204" pitchFamily="34" charset="0"/>
              <a:buChar char="•"/>
            </a:pPr>
            <a:r>
              <a:rPr lang="en-US" sz="1800" dirty="0"/>
              <a:t>Load Balancing Definition: Load balancing is </a:t>
            </a:r>
            <a:r>
              <a:rPr lang="en-US" sz="1800" b="1" dirty="0"/>
              <a:t>the process of distributing network traffic across multiple servers</a:t>
            </a:r>
            <a:r>
              <a:rPr lang="en-US" sz="1800" dirty="0"/>
              <a:t>. This ensures no single server bears too much demand. By spreading the work evenly, load balancing improves application responsiveness. It also increases availability of applications and websites for users</a:t>
            </a:r>
            <a:r>
              <a:rPr lang="en-US" sz="1800" dirty="0" smtClean="0"/>
              <a:t>.</a:t>
            </a:r>
          </a:p>
          <a:p>
            <a:pPr marL="285750" indent="-285750">
              <a:buFont typeface="Arial" panose="020B0604020202020204" pitchFamily="34" charset="0"/>
              <a:buChar char="•"/>
            </a:pPr>
            <a:endParaRPr lang="en-US" sz="1800" dirty="0"/>
          </a:p>
          <a:p>
            <a:endParaRPr lang="en-US" dirty="0"/>
          </a:p>
        </p:txBody>
      </p:sp>
    </p:spTree>
    <p:extLst>
      <p:ext uri="{BB962C8B-B14F-4D97-AF65-F5344CB8AC3E}">
        <p14:creationId xmlns:p14="http://schemas.microsoft.com/office/powerpoint/2010/main" val="5475634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6"/>
          <p:cNvSpPr/>
          <p:nvPr/>
        </p:nvSpPr>
        <p:spPr>
          <a:xfrm>
            <a:off x="3049200" y="3247560"/>
            <a:ext cx="6096600" cy="367920"/>
          </a:xfrm>
          <a:prstGeom prst="rect">
            <a:avLst/>
          </a:prstGeom>
          <a:noFill/>
          <a:ln w="0">
            <a:noFill/>
          </a:ln>
        </p:spPr>
        <p:style>
          <a:lnRef idx="0">
            <a:scrgbClr r="0" g="0" b="0"/>
          </a:lnRef>
          <a:fillRef idx="0">
            <a:scrgbClr r="0" g="0" b="0"/>
          </a:fillRef>
          <a:effectRef idx="0">
            <a:scrgbClr r="0" g="0" b="0"/>
          </a:effectRef>
          <a:fontRef idx="minor"/>
        </p:style>
      </p:sp>
      <p:pic>
        <p:nvPicPr>
          <p:cNvPr id="192" name="Picture 8"/>
          <p:cNvPicPr/>
          <p:nvPr/>
        </p:nvPicPr>
        <p:blipFill>
          <a:blip r:embed="rId2"/>
          <a:stretch/>
        </p:blipFill>
        <p:spPr>
          <a:xfrm>
            <a:off x="0" y="0"/>
            <a:ext cx="12190680" cy="6856560"/>
          </a:xfrm>
          <a:prstGeom prst="rect">
            <a:avLst/>
          </a:prstGeom>
          <a:ln w="0">
            <a:noFill/>
          </a:ln>
        </p:spPr>
      </p:pic>
      <p:sp>
        <p:nvSpPr>
          <p:cNvPr id="193" name="TextBox 10"/>
          <p:cNvSpPr/>
          <p:nvPr/>
        </p:nvSpPr>
        <p:spPr>
          <a:xfrm>
            <a:off x="2624040" y="2616480"/>
            <a:ext cx="6096600" cy="367920"/>
          </a:xfrm>
          <a:prstGeom prst="rect">
            <a:avLst/>
          </a:prstGeom>
          <a:noFill/>
          <a:ln w="0">
            <a:noFill/>
          </a:ln>
        </p:spPr>
        <p:style>
          <a:lnRef idx="0">
            <a:scrgbClr r="0" g="0" b="0"/>
          </a:lnRef>
          <a:fillRef idx="0">
            <a:scrgbClr r="0" g="0" b="0"/>
          </a:fillRef>
          <a:effectRef idx="0">
            <a:scrgbClr r="0" g="0" b="0"/>
          </a:effectRef>
          <a:fontRef idx="minor"/>
        </p:style>
      </p:sp>
      <p:pic>
        <p:nvPicPr>
          <p:cNvPr id="194" name="Picture 2"/>
          <p:cNvPicPr/>
          <p:nvPr/>
        </p:nvPicPr>
        <p:blipFill>
          <a:blip r:embed="rId3"/>
          <a:stretch/>
        </p:blipFill>
        <p:spPr>
          <a:xfrm>
            <a:off x="1043640" y="1611720"/>
            <a:ext cx="2433960" cy="1941480"/>
          </a:xfrm>
          <a:prstGeom prst="rect">
            <a:avLst/>
          </a:prstGeom>
          <a:ln w="0">
            <a:noFill/>
          </a:ln>
        </p:spPr>
      </p:pic>
      <p:sp>
        <p:nvSpPr>
          <p:cNvPr id="195" name="TextBox 13"/>
          <p:cNvSpPr/>
          <p:nvPr/>
        </p:nvSpPr>
        <p:spPr>
          <a:xfrm>
            <a:off x="2840400" y="2193840"/>
            <a:ext cx="842364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4000" b="1" strike="noStrike" spc="-1">
                <a:solidFill>
                  <a:srgbClr val="7030A0"/>
                </a:solidFill>
                <a:latin typeface="Calibri"/>
                <a:ea typeface="DejaVu Sans"/>
              </a:rPr>
              <a:t>Introduction to Microsoft Azure</a:t>
            </a:r>
            <a:endParaRPr lang="en-IN" sz="4000" b="0" strike="noStrike" spc="-1">
              <a:latin typeface="Arial"/>
            </a:endParaRPr>
          </a:p>
        </p:txBody>
      </p:sp>
      <p:sp>
        <p:nvSpPr>
          <p:cNvPr id="196" name="TextBox 7"/>
          <p:cNvSpPr/>
          <p:nvPr/>
        </p:nvSpPr>
        <p:spPr>
          <a:xfrm>
            <a:off x="3790440" y="6515280"/>
            <a:ext cx="39394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1" strike="noStrike" spc="-1">
                <a:solidFill>
                  <a:srgbClr val="0070C0"/>
                </a:solidFill>
                <a:latin typeface="Calibri"/>
                <a:ea typeface="DejaVu Sans"/>
              </a:rPr>
              <a:t>Microsoft Learn Student Ambassadors</a:t>
            </a:r>
            <a:endParaRPr lang="en-IN" sz="1800" b="0" strike="noStrike" spc="-1">
              <a:latin typeface="Arial"/>
            </a:endParaRPr>
          </a:p>
        </p:txBody>
      </p:sp>
      <p:sp>
        <p:nvSpPr>
          <p:cNvPr id="2" name="TextBox 1">
            <a:extLst>
              <a:ext uri="{FF2B5EF4-FFF2-40B4-BE49-F238E27FC236}">
                <a16:creationId xmlns:a16="http://schemas.microsoft.com/office/drawing/2014/main" id="{E1624037-6213-AC32-CC9B-11FFA2542F17}"/>
              </a:ext>
            </a:extLst>
          </p:cNvPr>
          <p:cNvSpPr txBox="1"/>
          <p:nvPr/>
        </p:nvSpPr>
        <p:spPr>
          <a:xfrm>
            <a:off x="352926" y="252663"/>
            <a:ext cx="2743200" cy="635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F7F7F"/>
                </a:solidFill>
                <a:latin typeface="Bahnschrift"/>
                <a:cs typeface="Segoe UI"/>
              </a:rPr>
              <a:t>Microsoft Learn</a:t>
            </a:r>
            <a:r>
              <a:rPr lang="en-US">
                <a:latin typeface="Bahnschrift"/>
                <a:cs typeface="Segoe UI"/>
              </a:rPr>
              <a:t>​</a:t>
            </a:r>
          </a:p>
          <a:p>
            <a:r>
              <a:rPr lang="en-US" b="1">
                <a:solidFill>
                  <a:srgbClr val="7F7F7F"/>
                </a:solidFill>
                <a:latin typeface="Bahnschrift"/>
                <a:cs typeface="Segoe UI"/>
              </a:rPr>
              <a:t>Student Ambassadors</a:t>
            </a:r>
          </a:p>
        </p:txBody>
      </p:sp>
    </p:spTree>
    <p:extLst>
      <p:ext uri="{BB962C8B-B14F-4D97-AF65-F5344CB8AC3E}">
        <p14:creationId xmlns:p14="http://schemas.microsoft.com/office/powerpoint/2010/main" val="385611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Box 6"/>
          <p:cNvSpPr/>
          <p:nvPr/>
        </p:nvSpPr>
        <p:spPr>
          <a:xfrm>
            <a:off x="3049200" y="3247560"/>
            <a:ext cx="6096600" cy="367920"/>
          </a:xfrm>
          <a:prstGeom prst="rect">
            <a:avLst/>
          </a:prstGeom>
          <a:noFill/>
          <a:ln w="0">
            <a:noFill/>
          </a:ln>
        </p:spPr>
        <p:style>
          <a:lnRef idx="0">
            <a:scrgbClr r="0" g="0" b="0"/>
          </a:lnRef>
          <a:fillRef idx="0">
            <a:scrgbClr r="0" g="0" b="0"/>
          </a:fillRef>
          <a:effectRef idx="0">
            <a:scrgbClr r="0" g="0" b="0"/>
          </a:effectRef>
          <a:fontRef idx="minor"/>
        </p:style>
      </p:sp>
      <p:pic>
        <p:nvPicPr>
          <p:cNvPr id="215" name="Picture 8"/>
          <p:cNvPicPr/>
          <p:nvPr/>
        </p:nvPicPr>
        <p:blipFill>
          <a:blip r:embed="rId2"/>
          <a:stretch/>
        </p:blipFill>
        <p:spPr>
          <a:xfrm>
            <a:off x="430920" y="-63720"/>
            <a:ext cx="12190680" cy="6856560"/>
          </a:xfrm>
          <a:prstGeom prst="rect">
            <a:avLst/>
          </a:prstGeom>
          <a:ln w="0">
            <a:noFill/>
          </a:ln>
        </p:spPr>
      </p:pic>
      <p:pic>
        <p:nvPicPr>
          <p:cNvPr id="216" name="Picture 5"/>
          <p:cNvPicPr/>
          <p:nvPr/>
        </p:nvPicPr>
        <p:blipFill>
          <a:blip r:embed="rId3"/>
          <a:srcRect t="50012" r="80549"/>
          <a:stretch/>
        </p:blipFill>
        <p:spPr>
          <a:xfrm>
            <a:off x="925560" y="3165120"/>
            <a:ext cx="901080" cy="959760"/>
          </a:xfrm>
          <a:prstGeom prst="rect">
            <a:avLst/>
          </a:prstGeom>
          <a:ln w="0">
            <a:noFill/>
          </a:ln>
        </p:spPr>
      </p:pic>
      <p:pic>
        <p:nvPicPr>
          <p:cNvPr id="217" name="Picture 11"/>
          <p:cNvPicPr/>
          <p:nvPr/>
        </p:nvPicPr>
        <p:blipFill>
          <a:blip r:embed="rId4"/>
          <a:srcRect t="50012" r="80549"/>
          <a:stretch/>
        </p:blipFill>
        <p:spPr>
          <a:xfrm>
            <a:off x="8843040" y="4098600"/>
            <a:ext cx="835200" cy="889560"/>
          </a:xfrm>
          <a:prstGeom prst="rect">
            <a:avLst/>
          </a:prstGeom>
          <a:ln w="0">
            <a:noFill/>
          </a:ln>
        </p:spPr>
      </p:pic>
      <p:pic>
        <p:nvPicPr>
          <p:cNvPr id="218" name="Picture 13"/>
          <p:cNvPicPr/>
          <p:nvPr/>
        </p:nvPicPr>
        <p:blipFill>
          <a:blip r:embed="rId5"/>
          <a:srcRect t="50012" r="80338"/>
          <a:stretch/>
        </p:blipFill>
        <p:spPr>
          <a:xfrm>
            <a:off x="8695800" y="2238840"/>
            <a:ext cx="901080" cy="959760"/>
          </a:xfrm>
          <a:prstGeom prst="rect">
            <a:avLst/>
          </a:prstGeom>
          <a:ln w="0">
            <a:noFill/>
          </a:ln>
        </p:spPr>
      </p:pic>
      <p:pic>
        <p:nvPicPr>
          <p:cNvPr id="219" name="Picture 15"/>
          <p:cNvPicPr/>
          <p:nvPr/>
        </p:nvPicPr>
        <p:blipFill>
          <a:blip r:embed="rId6"/>
          <a:srcRect t="50012" r="80338"/>
          <a:stretch/>
        </p:blipFill>
        <p:spPr>
          <a:xfrm>
            <a:off x="925560" y="1549800"/>
            <a:ext cx="901080" cy="959760"/>
          </a:xfrm>
          <a:prstGeom prst="rect">
            <a:avLst/>
          </a:prstGeom>
          <a:ln w="0">
            <a:noFill/>
          </a:ln>
        </p:spPr>
      </p:pic>
      <p:pic>
        <p:nvPicPr>
          <p:cNvPr id="220" name="Picture 4"/>
          <p:cNvPicPr/>
          <p:nvPr/>
        </p:nvPicPr>
        <p:blipFill>
          <a:blip r:embed="rId7"/>
          <a:stretch/>
        </p:blipFill>
        <p:spPr>
          <a:xfrm>
            <a:off x="1895760" y="1728720"/>
            <a:ext cx="592920" cy="592920"/>
          </a:xfrm>
          <a:prstGeom prst="rect">
            <a:avLst/>
          </a:prstGeom>
          <a:ln w="0">
            <a:noFill/>
          </a:ln>
        </p:spPr>
      </p:pic>
      <p:sp>
        <p:nvSpPr>
          <p:cNvPr id="221" name="TextBox 17"/>
          <p:cNvSpPr/>
          <p:nvPr/>
        </p:nvSpPr>
        <p:spPr>
          <a:xfrm>
            <a:off x="788400" y="394920"/>
            <a:ext cx="93888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3600" b="1" strike="noStrike" spc="-1">
                <a:solidFill>
                  <a:srgbClr val="0070C0"/>
                </a:solidFill>
                <a:latin typeface="Calibri"/>
                <a:ea typeface="DejaVu Sans"/>
              </a:rPr>
              <a:t>What does Azure offer?</a:t>
            </a:r>
            <a:endParaRPr lang="en-IN" sz="3600" b="0" strike="noStrike" spc="-1">
              <a:latin typeface="Arial"/>
            </a:endParaRPr>
          </a:p>
        </p:txBody>
      </p:sp>
      <p:sp>
        <p:nvSpPr>
          <p:cNvPr id="222" name="TextBox 19"/>
          <p:cNvSpPr/>
          <p:nvPr/>
        </p:nvSpPr>
        <p:spPr>
          <a:xfrm>
            <a:off x="2490120" y="1654200"/>
            <a:ext cx="508968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D0D0D"/>
                </a:solidFill>
                <a:latin typeface="Calibri"/>
                <a:ea typeface="DejaVu Sans"/>
              </a:rPr>
              <a:t>Be ready for the future</a:t>
            </a:r>
            <a:endParaRPr lang="en-IN" sz="2800" b="0" strike="noStrike" spc="-1">
              <a:latin typeface="Arial"/>
            </a:endParaRPr>
          </a:p>
        </p:txBody>
      </p:sp>
      <p:pic>
        <p:nvPicPr>
          <p:cNvPr id="223" name="Picture 4"/>
          <p:cNvPicPr/>
          <p:nvPr/>
        </p:nvPicPr>
        <p:blipFill>
          <a:blip r:embed="rId7"/>
          <a:stretch/>
        </p:blipFill>
        <p:spPr>
          <a:xfrm>
            <a:off x="4667400" y="2484000"/>
            <a:ext cx="592920" cy="592920"/>
          </a:xfrm>
          <a:prstGeom prst="rect">
            <a:avLst/>
          </a:prstGeom>
          <a:ln w="0">
            <a:noFill/>
          </a:ln>
        </p:spPr>
      </p:pic>
      <p:sp>
        <p:nvSpPr>
          <p:cNvPr id="224" name="TextBox 22"/>
          <p:cNvSpPr/>
          <p:nvPr/>
        </p:nvSpPr>
        <p:spPr>
          <a:xfrm>
            <a:off x="5225760" y="2446200"/>
            <a:ext cx="346896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800" b="1" strike="noStrike" spc="-1">
                <a:solidFill>
                  <a:srgbClr val="0D0D0D"/>
                </a:solidFill>
                <a:latin typeface="Calibri"/>
                <a:ea typeface="DejaVu Sans"/>
              </a:rPr>
              <a:t>Build on your terms</a:t>
            </a:r>
            <a:endParaRPr lang="en-IN" sz="2800" b="0" strike="noStrike" spc="-1">
              <a:latin typeface="Arial"/>
            </a:endParaRPr>
          </a:p>
        </p:txBody>
      </p:sp>
      <p:pic>
        <p:nvPicPr>
          <p:cNvPr id="225" name="Picture 4"/>
          <p:cNvPicPr/>
          <p:nvPr/>
        </p:nvPicPr>
        <p:blipFill>
          <a:blip r:embed="rId7"/>
          <a:stretch/>
        </p:blipFill>
        <p:spPr>
          <a:xfrm>
            <a:off x="1895760" y="3348720"/>
            <a:ext cx="592920" cy="592920"/>
          </a:xfrm>
          <a:prstGeom prst="rect">
            <a:avLst/>
          </a:prstGeom>
          <a:ln w="0">
            <a:noFill/>
          </a:ln>
        </p:spPr>
      </p:pic>
      <p:sp>
        <p:nvSpPr>
          <p:cNvPr id="226" name="TextBox 25"/>
          <p:cNvSpPr/>
          <p:nvPr/>
        </p:nvSpPr>
        <p:spPr>
          <a:xfrm>
            <a:off x="2490120" y="3364560"/>
            <a:ext cx="299196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800" b="1" strike="noStrike" spc="-1">
                <a:solidFill>
                  <a:srgbClr val="0D0D0D"/>
                </a:solidFill>
                <a:latin typeface="Calibri"/>
                <a:ea typeface="DejaVu Sans"/>
              </a:rPr>
              <a:t>Trust your cloud</a:t>
            </a:r>
            <a:endParaRPr lang="en-IN" sz="2800" b="0" strike="noStrike" spc="-1">
              <a:latin typeface="Arial"/>
            </a:endParaRPr>
          </a:p>
        </p:txBody>
      </p:sp>
      <p:pic>
        <p:nvPicPr>
          <p:cNvPr id="227" name="Picture 4"/>
          <p:cNvPicPr/>
          <p:nvPr/>
        </p:nvPicPr>
        <p:blipFill>
          <a:blip r:embed="rId7"/>
          <a:stretch/>
        </p:blipFill>
        <p:spPr>
          <a:xfrm>
            <a:off x="3689640" y="4251600"/>
            <a:ext cx="592920" cy="592920"/>
          </a:xfrm>
          <a:prstGeom prst="rect">
            <a:avLst/>
          </a:prstGeom>
          <a:ln w="0">
            <a:noFill/>
          </a:ln>
        </p:spPr>
      </p:pic>
      <p:sp>
        <p:nvSpPr>
          <p:cNvPr id="228" name="TextBox 28"/>
          <p:cNvSpPr/>
          <p:nvPr/>
        </p:nvSpPr>
        <p:spPr>
          <a:xfrm>
            <a:off x="4210560" y="4251600"/>
            <a:ext cx="463140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800" b="1" strike="noStrike" spc="-1">
                <a:solidFill>
                  <a:srgbClr val="0D0D0D"/>
                </a:solidFill>
                <a:latin typeface="Calibri"/>
                <a:ea typeface="DejaVu Sans"/>
              </a:rPr>
              <a:t>Operate hybrid seamlessly</a:t>
            </a:r>
            <a:endParaRPr lang="en-IN" sz="2800" b="0" strike="noStrike" spc="-1">
              <a:latin typeface="Arial"/>
            </a:endParaRPr>
          </a:p>
        </p:txBody>
      </p:sp>
      <p:sp>
        <p:nvSpPr>
          <p:cNvPr id="229" name="TextBox 16"/>
          <p:cNvSpPr/>
          <p:nvPr/>
        </p:nvSpPr>
        <p:spPr>
          <a:xfrm>
            <a:off x="3790440" y="6515280"/>
            <a:ext cx="39394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1" strike="noStrike" spc="-1">
                <a:solidFill>
                  <a:srgbClr val="0070C0"/>
                </a:solidFill>
                <a:latin typeface="Calibri"/>
                <a:ea typeface="DejaVu Sans"/>
              </a:rPr>
              <a:t>Microsoft Learn Student Ambassadors</a:t>
            </a:r>
            <a:endParaRPr lang="en-IN" sz="1800" b="0" strike="noStrike" spc="-1">
              <a:latin typeface="Arial"/>
            </a:endParaRPr>
          </a:p>
        </p:txBody>
      </p:sp>
    </p:spTree>
    <p:extLst>
      <p:ext uri="{BB962C8B-B14F-4D97-AF65-F5344CB8AC3E}">
        <p14:creationId xmlns:p14="http://schemas.microsoft.com/office/powerpoint/2010/main" val="407077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can I do with Azure?</a:t>
            </a:r>
          </a:p>
        </p:txBody>
      </p:sp>
      <p:sp>
        <p:nvSpPr>
          <p:cNvPr id="6" name="Text Placeholder 5"/>
          <p:cNvSpPr>
            <a:spLocks noGrp="1"/>
          </p:cNvSpPr>
          <p:nvPr>
            <p:ph type="body" sz="quarter" idx="10"/>
          </p:nvPr>
        </p:nvSpPr>
        <p:spPr>
          <a:xfrm>
            <a:off x="586390" y="1434370"/>
            <a:ext cx="11018520" cy="2897332"/>
          </a:xfrm>
        </p:spPr>
        <p:txBody>
          <a:bodyPr/>
          <a:lstStyle/>
          <a:p>
            <a:pPr marL="342900" indent="-342900">
              <a:lnSpc>
                <a:spcPct val="150000"/>
              </a:lnSpc>
              <a:buFont typeface="Arial" panose="020B0604020202020204" pitchFamily="34" charset="0"/>
              <a:buChar char="•"/>
            </a:pPr>
            <a:r>
              <a:rPr lang="en-US" sz="2000" i="0">
                <a:solidFill>
                  <a:srgbClr val="171717"/>
                </a:solidFill>
                <a:effectLst/>
                <a:latin typeface="+mn-lt"/>
              </a:rPr>
              <a:t>Azure provides more than 100 services like VMs and other software paradigms </a:t>
            </a:r>
            <a:r>
              <a:rPr lang="en-IN" sz="2000">
                <a:latin typeface="+mn-lt"/>
              </a:rPr>
              <a:t>such as intelligent bots and mixed reality</a:t>
            </a:r>
            <a:endParaRPr lang="en-US" sz="2000" i="0">
              <a:solidFill>
                <a:srgbClr val="171717"/>
              </a:solidFill>
              <a:effectLst/>
              <a:latin typeface="+mn-lt"/>
            </a:endParaRPr>
          </a:p>
          <a:p>
            <a:pPr marL="342900" indent="-342900" algn="l">
              <a:lnSpc>
                <a:spcPct val="150000"/>
              </a:lnSpc>
              <a:buFont typeface="Arial" panose="020B0604020202020204" pitchFamily="34" charset="0"/>
              <a:buChar char="•"/>
            </a:pPr>
            <a:r>
              <a:rPr lang="en-US" sz="2000" i="0">
                <a:solidFill>
                  <a:srgbClr val="171717"/>
                </a:solidFill>
                <a:effectLst/>
                <a:latin typeface="+mn-lt"/>
              </a:rPr>
              <a:t>You can use the virtual machines </a:t>
            </a:r>
            <a:r>
              <a:rPr lang="en-US" sz="2000">
                <a:solidFill>
                  <a:srgbClr val="171717"/>
                </a:solidFill>
                <a:latin typeface="+mn-lt"/>
              </a:rPr>
              <a:t>to run your applications.</a:t>
            </a:r>
          </a:p>
          <a:p>
            <a:pPr marL="342900" indent="-342900">
              <a:lnSpc>
                <a:spcPct val="150000"/>
              </a:lnSpc>
              <a:buFont typeface="Arial" panose="020B0604020202020204" pitchFamily="34" charset="0"/>
              <a:buChar char="•"/>
            </a:pPr>
            <a:r>
              <a:rPr lang="en-US" sz="2000">
                <a:solidFill>
                  <a:srgbClr val="171717"/>
                </a:solidFill>
                <a:latin typeface="+mn-lt"/>
              </a:rPr>
              <a:t>You can also use </a:t>
            </a:r>
            <a:r>
              <a:rPr lang="en-IN" sz="2000">
                <a:latin typeface="+mn-lt"/>
              </a:rPr>
              <a:t>AI and machine-learning services.</a:t>
            </a:r>
          </a:p>
          <a:p>
            <a:pPr marL="342900" indent="-342900">
              <a:lnSpc>
                <a:spcPct val="150000"/>
              </a:lnSpc>
              <a:buFont typeface="Arial" panose="020B0604020202020204" pitchFamily="34" charset="0"/>
              <a:buChar char="•"/>
            </a:pPr>
            <a:r>
              <a:rPr lang="en-IN" sz="2000">
                <a:latin typeface="+mn-lt"/>
              </a:rPr>
              <a:t>In fact a good way to start is by moving your existing applications to virtual machines that run in Azure. </a:t>
            </a:r>
          </a:p>
        </p:txBody>
      </p:sp>
    </p:spTree>
    <p:extLst>
      <p:ext uri="{BB962C8B-B14F-4D97-AF65-F5344CB8AC3E}">
        <p14:creationId xmlns:p14="http://schemas.microsoft.com/office/powerpoint/2010/main" val="2813104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 y="-74644"/>
            <a:ext cx="12242426" cy="6960388"/>
          </a:xfrm>
          <a:prstGeom prst="rect">
            <a:avLst/>
          </a:prstGeom>
        </p:spPr>
      </p:pic>
    </p:spTree>
    <p:extLst>
      <p:ext uri="{BB962C8B-B14F-4D97-AF65-F5344CB8AC3E}">
        <p14:creationId xmlns:p14="http://schemas.microsoft.com/office/powerpoint/2010/main" val="183190507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Job Roles in Cloud</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974105" y="1645679"/>
            <a:ext cx="10243090" cy="4056551"/>
          </a:xfrm>
          <a:prstGeom prst="rect">
            <a:avLst/>
          </a:prstGeom>
        </p:spPr>
      </p:pic>
    </p:spTree>
    <p:extLst>
      <p:ext uri="{BB962C8B-B14F-4D97-AF65-F5344CB8AC3E}">
        <p14:creationId xmlns:p14="http://schemas.microsoft.com/office/powerpoint/2010/main" val="29291848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Certification levels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405784" y="2172074"/>
            <a:ext cx="9379731" cy="2835613"/>
          </a:xfrm>
          <a:prstGeom prst="rect">
            <a:avLst/>
          </a:prstGeom>
        </p:spPr>
      </p:pic>
    </p:spTree>
    <p:extLst>
      <p:ext uri="{BB962C8B-B14F-4D97-AF65-F5344CB8AC3E}">
        <p14:creationId xmlns:p14="http://schemas.microsoft.com/office/powerpoint/2010/main" val="25183046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Resources</a:t>
            </a:r>
            <a:endParaRPr lang="en-US" dirty="0"/>
          </a:p>
        </p:txBody>
      </p:sp>
      <p:sp>
        <p:nvSpPr>
          <p:cNvPr id="3" name="Text Placeholder 2"/>
          <p:cNvSpPr>
            <a:spLocks noGrp="1"/>
          </p:cNvSpPr>
          <p:nvPr>
            <p:ph type="body" sz="quarter" idx="10"/>
          </p:nvPr>
        </p:nvSpPr>
        <p:spPr>
          <a:xfrm>
            <a:off x="586390" y="1434370"/>
            <a:ext cx="11018520" cy="1982081"/>
          </a:xfrm>
        </p:spPr>
        <p:txBody>
          <a:bodyPr/>
          <a:lstStyle/>
          <a:p>
            <a:pPr marL="457200" indent="-457200">
              <a:buFont typeface="Arial" panose="020B0604020202020204" pitchFamily="34" charset="0"/>
              <a:buChar char="•"/>
            </a:pPr>
            <a:r>
              <a:rPr lang="en-US" dirty="0" smtClean="0"/>
              <a:t>MS Learn</a:t>
            </a:r>
          </a:p>
          <a:p>
            <a:pPr marL="457200" indent="-457200">
              <a:buFont typeface="Arial" panose="020B0604020202020204" pitchFamily="34" charset="0"/>
              <a:buChar char="•"/>
            </a:pPr>
            <a:r>
              <a:rPr lang="en-US" dirty="0" smtClean="0"/>
              <a:t>MS Docs</a:t>
            </a:r>
          </a:p>
          <a:p>
            <a:pPr marL="457200" indent="-457200">
              <a:buFont typeface="Arial" panose="020B0604020202020204" pitchFamily="34" charset="0"/>
              <a:buChar char="•"/>
            </a:pPr>
            <a:r>
              <a:rPr lang="en-US" dirty="0" err="1" smtClean="0"/>
              <a:t>Linkedin</a:t>
            </a:r>
            <a:endParaRPr lang="en-US" dirty="0" smtClean="0"/>
          </a:p>
          <a:p>
            <a:pPr marL="457200" indent="-457200">
              <a:buFont typeface="Arial" panose="020B0604020202020204" pitchFamily="34" charset="0"/>
              <a:buChar char="•"/>
            </a:pPr>
            <a:r>
              <a:rPr lang="en-US" dirty="0" err="1" smtClean="0"/>
              <a:t>Github</a:t>
            </a:r>
            <a:endParaRPr lang="en-US" dirty="0"/>
          </a:p>
        </p:txBody>
      </p:sp>
    </p:spTree>
    <p:extLst>
      <p:ext uri="{BB962C8B-B14F-4D97-AF65-F5344CB8AC3E}">
        <p14:creationId xmlns:p14="http://schemas.microsoft.com/office/powerpoint/2010/main" val="20318174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2186" y="2466641"/>
            <a:ext cx="9144000" cy="498598"/>
          </a:xfrm>
        </p:spPr>
        <p:txBody>
          <a:bodyPr/>
          <a:lstStyle/>
          <a:p>
            <a:r>
              <a:rPr lang="en-US" dirty="0" smtClean="0"/>
              <a:t>My Experience</a:t>
            </a:r>
            <a:endParaRPr lang="en-US" dirty="0"/>
          </a:p>
        </p:txBody>
      </p:sp>
    </p:spTree>
    <p:extLst>
      <p:ext uri="{BB962C8B-B14F-4D97-AF65-F5344CB8AC3E}">
        <p14:creationId xmlns:p14="http://schemas.microsoft.com/office/powerpoint/2010/main" val="3358000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6"/>
          <p:cNvSpPr/>
          <p:nvPr/>
        </p:nvSpPr>
        <p:spPr>
          <a:xfrm>
            <a:off x="3049200" y="3247560"/>
            <a:ext cx="6096600" cy="367920"/>
          </a:xfrm>
          <a:prstGeom prst="rect">
            <a:avLst/>
          </a:prstGeom>
          <a:noFill/>
          <a:ln w="0">
            <a:noFill/>
          </a:ln>
        </p:spPr>
        <p:style>
          <a:lnRef idx="0">
            <a:scrgbClr r="0" g="0" b="0"/>
          </a:lnRef>
          <a:fillRef idx="0">
            <a:scrgbClr r="0" g="0" b="0"/>
          </a:fillRef>
          <a:effectRef idx="0">
            <a:scrgbClr r="0" g="0" b="0"/>
          </a:effectRef>
          <a:fontRef idx="minor"/>
        </p:style>
      </p:sp>
      <p:pic>
        <p:nvPicPr>
          <p:cNvPr id="124" name="Picture 8"/>
          <p:cNvPicPr/>
          <p:nvPr/>
        </p:nvPicPr>
        <p:blipFill>
          <a:blip r:embed="rId2"/>
          <a:srcRect l="40376" t="41706" r="1331"/>
          <a:stretch/>
        </p:blipFill>
        <p:spPr>
          <a:xfrm>
            <a:off x="360" y="0"/>
            <a:ext cx="12190680" cy="6856560"/>
          </a:xfrm>
          <a:prstGeom prst="rect">
            <a:avLst/>
          </a:prstGeom>
          <a:ln w="0">
            <a:noFill/>
          </a:ln>
        </p:spPr>
      </p:pic>
      <p:sp>
        <p:nvSpPr>
          <p:cNvPr id="125" name="TextBox 10"/>
          <p:cNvSpPr/>
          <p:nvPr/>
        </p:nvSpPr>
        <p:spPr>
          <a:xfrm>
            <a:off x="2624040" y="2616480"/>
            <a:ext cx="6096600" cy="367920"/>
          </a:xfrm>
          <a:prstGeom prst="rect">
            <a:avLst/>
          </a:prstGeom>
          <a:noFill/>
          <a:ln w="0">
            <a:noFill/>
          </a:ln>
        </p:spPr>
        <p:style>
          <a:lnRef idx="0">
            <a:scrgbClr r="0" g="0" b="0"/>
          </a:lnRef>
          <a:fillRef idx="0">
            <a:scrgbClr r="0" g="0" b="0"/>
          </a:fillRef>
          <a:effectRef idx="0">
            <a:scrgbClr r="0" g="0" b="0"/>
          </a:effectRef>
          <a:fontRef idx="minor"/>
        </p:style>
      </p:sp>
      <p:sp>
        <p:nvSpPr>
          <p:cNvPr id="126" name="TextBox 11"/>
          <p:cNvSpPr/>
          <p:nvPr/>
        </p:nvSpPr>
        <p:spPr>
          <a:xfrm>
            <a:off x="3790440" y="6515280"/>
            <a:ext cx="39394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1" strike="noStrike" spc="-1">
                <a:solidFill>
                  <a:srgbClr val="0070C0"/>
                </a:solidFill>
                <a:latin typeface="Calibri"/>
                <a:ea typeface="DejaVu Sans"/>
              </a:rPr>
              <a:t>Microsoft Learn Student Ambassadors</a:t>
            </a:r>
            <a:endParaRPr lang="en-IN" sz="1800" b="0" strike="noStrike" spc="-1">
              <a:latin typeface="Arial"/>
            </a:endParaRPr>
          </a:p>
        </p:txBody>
      </p:sp>
      <p:sp>
        <p:nvSpPr>
          <p:cNvPr id="127" name="TextBox 1"/>
          <p:cNvSpPr/>
          <p:nvPr/>
        </p:nvSpPr>
        <p:spPr>
          <a:xfrm>
            <a:off x="445965" y="2294396"/>
            <a:ext cx="6062269"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n-IN" sz="3600" b="1" spc="-1">
                <a:solidFill>
                  <a:srgbClr val="7030A0"/>
                </a:solidFill>
                <a:latin typeface="Calibri"/>
              </a:rPr>
              <a:t> Intro to cloud computing</a:t>
            </a:r>
            <a:endParaRPr lang="en-IN" sz="3600" b="1" strike="noStrike" spc="-1">
              <a:solidFill>
                <a:srgbClr val="7030A0"/>
              </a:solidFill>
              <a:latin typeface="Calibri"/>
            </a:endParaRPr>
          </a:p>
        </p:txBody>
      </p:sp>
      <p:sp>
        <p:nvSpPr>
          <p:cNvPr id="2" name="TextBox 1">
            <a:extLst>
              <a:ext uri="{FF2B5EF4-FFF2-40B4-BE49-F238E27FC236}">
                <a16:creationId xmlns:a16="http://schemas.microsoft.com/office/drawing/2014/main" id="{3891E9FC-0258-3BD5-23BE-7B4AC69CB4E2}"/>
              </a:ext>
            </a:extLst>
          </p:cNvPr>
          <p:cNvSpPr txBox="1"/>
          <p:nvPr/>
        </p:nvSpPr>
        <p:spPr>
          <a:xfrm>
            <a:off x="449021" y="334165"/>
            <a:ext cx="2884453"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a:solidFill>
                  <a:schemeClr val="tx1">
                    <a:lumMod val="50000"/>
                    <a:lumOff val="50000"/>
                  </a:schemeClr>
                </a:solidFill>
                <a:latin typeface="Bahnschrift"/>
              </a:rPr>
              <a:t>Microsoft Learn</a:t>
            </a:r>
          </a:p>
          <a:p>
            <a:r>
              <a:rPr lang="en-US" sz="1750" b="1">
                <a:solidFill>
                  <a:schemeClr val="tx1">
                    <a:lumMod val="50000"/>
                    <a:lumOff val="50000"/>
                  </a:schemeClr>
                </a:solidFill>
                <a:latin typeface="Bahnschrift"/>
              </a:rPr>
              <a:t>Student Ambassadors</a:t>
            </a:r>
          </a:p>
        </p:txBody>
      </p:sp>
    </p:spTree>
    <p:extLst>
      <p:ext uri="{BB962C8B-B14F-4D97-AF65-F5344CB8AC3E}">
        <p14:creationId xmlns:p14="http://schemas.microsoft.com/office/powerpoint/2010/main" val="1618104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Contact Me</a:t>
            </a:r>
          </a:p>
        </p:txBody>
      </p:sp>
      <p:pic>
        <p:nvPicPr>
          <p:cNvPr id="3" name="Picture 2">
            <a:extLst>
              <a:ext uri="{FF2B5EF4-FFF2-40B4-BE49-F238E27FC236}">
                <a16:creationId xmlns:a16="http://schemas.microsoft.com/office/drawing/2014/main" id="{C5485A19-0241-47BE-B1E2-6DDF49C4F095}"/>
              </a:ext>
            </a:extLst>
          </p:cNvPr>
          <p:cNvPicPr>
            <a:picLocks noChangeAspect="1"/>
          </p:cNvPicPr>
          <p:nvPr/>
        </p:nvPicPr>
        <p:blipFill>
          <a:blip r:embed="rId3"/>
          <a:stretch>
            <a:fillRect/>
          </a:stretch>
        </p:blipFill>
        <p:spPr>
          <a:xfrm>
            <a:off x="7384895" y="1373264"/>
            <a:ext cx="4715315" cy="4111471"/>
          </a:xfrm>
          <a:prstGeom prst="rect">
            <a:avLst/>
          </a:prstGeom>
        </p:spPr>
      </p:pic>
      <p:sp>
        <p:nvSpPr>
          <p:cNvPr id="2" name="TextBox 1">
            <a:extLst>
              <a:ext uri="{FF2B5EF4-FFF2-40B4-BE49-F238E27FC236}">
                <a16:creationId xmlns:a16="http://schemas.microsoft.com/office/drawing/2014/main" id="{A1DA57BC-9390-D5F1-0932-F74F171BCFF5}"/>
              </a:ext>
            </a:extLst>
          </p:cNvPr>
          <p:cNvSpPr txBox="1"/>
          <p:nvPr/>
        </p:nvSpPr>
        <p:spPr>
          <a:xfrm>
            <a:off x="2832434" y="1478881"/>
            <a:ext cx="2857500" cy="10402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gradFill>
                <a:gsLst>
                  <a:gs pos="2917">
                    <a:schemeClr val="tx1"/>
                  </a:gs>
                  <a:gs pos="30000">
                    <a:schemeClr val="tx1"/>
                  </a:gs>
                </a:gsLst>
                <a:lin ang="5400000" scaled="0"/>
              </a:gradFill>
            </a:endParaRPr>
          </a:p>
        </p:txBody>
      </p:sp>
      <p:sp>
        <p:nvSpPr>
          <p:cNvPr id="6" name="TextBox 1">
            <a:extLst>
              <a:ext uri="{FF2B5EF4-FFF2-40B4-BE49-F238E27FC236}">
                <a16:creationId xmlns:a16="http://schemas.microsoft.com/office/drawing/2014/main" id="{B5868E7A-3418-6054-45F8-575712E442F7}"/>
              </a:ext>
            </a:extLst>
          </p:cNvPr>
          <p:cNvSpPr/>
          <p:nvPr/>
        </p:nvSpPr>
        <p:spPr>
          <a:xfrm>
            <a:off x="3052689" y="1881000"/>
            <a:ext cx="4501662" cy="132198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IN" sz="4000" spc="-1" dirty="0">
                <a:solidFill>
                  <a:srgbClr val="0072C6"/>
                </a:solidFill>
                <a:latin typeface="Calibri"/>
              </a:rPr>
              <a:t>LinkedIn</a:t>
            </a:r>
            <a:r>
              <a:rPr lang="en-IN" sz="4000" b="1" spc="-1" dirty="0">
                <a:solidFill>
                  <a:srgbClr val="0072C6"/>
                </a:solidFill>
                <a:latin typeface="Calibri"/>
              </a:rPr>
              <a:t>: </a:t>
            </a:r>
            <a:r>
              <a:rPr lang="en-IN" sz="4000" b="1" spc="-1" dirty="0" smtClean="0">
                <a:solidFill>
                  <a:srgbClr val="0072C6"/>
                </a:solidFill>
                <a:latin typeface="Calibri"/>
              </a:rPr>
              <a:t>Devansh Shah</a:t>
            </a:r>
            <a:endParaRPr lang="en-IN" sz="4000" b="0" strike="noStrike" spc="-1" dirty="0">
              <a:latin typeface="Aria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15" y="1373264"/>
            <a:ext cx="2755274" cy="2755274"/>
          </a:xfrm>
          <a:prstGeom prst="ellipse">
            <a:avLst/>
          </a:prstGeom>
          <a:ln>
            <a:noFill/>
          </a:ln>
          <a:effectLst>
            <a:softEdge rad="112500"/>
          </a:effectLst>
        </p:spPr>
      </p:pic>
    </p:spTree>
    <p:extLst>
      <p:ext uri="{BB962C8B-B14F-4D97-AF65-F5344CB8AC3E}">
        <p14:creationId xmlns:p14="http://schemas.microsoft.com/office/powerpoint/2010/main" val="2755878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idx="4294967295"/>
          </p:nvPr>
        </p:nvSpPr>
        <p:spPr>
          <a:xfrm>
            <a:off x="485775" y="3152001"/>
            <a:ext cx="9144000" cy="553998"/>
          </a:xfrm>
        </p:spPr>
        <p:txBody>
          <a:bodyPr/>
          <a:lstStyle/>
          <a:p>
            <a:pPr algn="ctr"/>
            <a:r>
              <a:rPr lang="en-US"/>
              <a:t>Thank you</a:t>
            </a:r>
          </a:p>
        </p:txBody>
      </p:sp>
    </p:spTree>
    <p:extLst>
      <p:ext uri="{BB962C8B-B14F-4D97-AF65-F5344CB8AC3E}">
        <p14:creationId xmlns:p14="http://schemas.microsoft.com/office/powerpoint/2010/main" val="257184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What is Cloud computing?</a:t>
            </a:r>
          </a:p>
        </p:txBody>
      </p:sp>
      <p:sp>
        <p:nvSpPr>
          <p:cNvPr id="3" name="TextBox 2">
            <a:extLst>
              <a:ext uri="{FF2B5EF4-FFF2-40B4-BE49-F238E27FC236}">
                <a16:creationId xmlns:a16="http://schemas.microsoft.com/office/drawing/2014/main" id="{E878A0B6-0068-1A51-607B-DC3919C69975}"/>
              </a:ext>
            </a:extLst>
          </p:cNvPr>
          <p:cNvSpPr txBox="1"/>
          <p:nvPr/>
        </p:nvSpPr>
        <p:spPr>
          <a:xfrm>
            <a:off x="743953" y="1526006"/>
            <a:ext cx="11014910" cy="37292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IN" sz="2000" dirty="0">
                <a:latin typeface="Helvetica Neue"/>
                <a:cs typeface="Arial"/>
              </a:rPr>
              <a:t>Cloud computing is renting resources, like storage space or CPU cycles, databases, networking, software, analytics , intelligence etc.</a:t>
            </a:r>
            <a:endParaRPr lang="en-US" sz="2000" dirty="0">
              <a:latin typeface="Helvetica Neue"/>
              <a:cs typeface="Arial"/>
            </a:endParaRPr>
          </a:p>
          <a:p>
            <a:pPr marL="342900" indent="-342900">
              <a:buFont typeface="Arial"/>
              <a:buChar char="•"/>
            </a:pPr>
            <a:endParaRPr lang="en-US" sz="2000">
              <a:latin typeface="Helvetica Neue"/>
              <a:cs typeface="Arial"/>
            </a:endParaRPr>
          </a:p>
          <a:p>
            <a:pPr marL="342900" indent="-342900">
              <a:buFont typeface="Arial"/>
              <a:buChar char="•"/>
            </a:pPr>
            <a:r>
              <a:rPr lang="en-IN" sz="2000" dirty="0">
                <a:latin typeface="Helvetica Neue"/>
                <a:cs typeface="Arial"/>
              </a:rPr>
              <a:t>You only pay for what you use. The company providing </a:t>
            </a:r>
            <a:r>
              <a:rPr lang="en-US" sz="2000" dirty="0">
                <a:latin typeface="Helvetica Neue"/>
                <a:cs typeface="Arial"/>
              </a:rPr>
              <a:t>​</a:t>
            </a:r>
            <a:r>
              <a:rPr lang="en-IN" sz="2000" dirty="0">
                <a:latin typeface="Helvetica Neue"/>
                <a:cs typeface="Arial"/>
              </a:rPr>
              <a:t>these services is referred to as a cloud provider.</a:t>
            </a:r>
            <a:r>
              <a:rPr lang="en-US" sz="2000" dirty="0">
                <a:latin typeface="Helvetica Neue"/>
                <a:cs typeface="Arial"/>
              </a:rPr>
              <a:t>​</a:t>
            </a:r>
          </a:p>
          <a:p>
            <a:pPr marL="342900" indent="-342900">
              <a:buFont typeface="Arial"/>
              <a:buChar char="•"/>
            </a:pPr>
            <a:endParaRPr lang="en-US" sz="2000">
              <a:latin typeface="Helvetica Neue"/>
              <a:cs typeface="Arial"/>
            </a:endParaRPr>
          </a:p>
          <a:p>
            <a:pPr marL="342900" indent="-342900">
              <a:buFont typeface="Arial"/>
              <a:buChar char="•"/>
            </a:pPr>
            <a:r>
              <a:rPr lang="en-IN" sz="2000" dirty="0">
                <a:latin typeface="Helvetica Neue"/>
                <a:cs typeface="Arial"/>
              </a:rPr>
              <a:t>Microsoft is one of the cloud provider which is </a:t>
            </a:r>
            <a:r>
              <a:rPr lang="en-IN" sz="2000" b="1" dirty="0">
                <a:latin typeface="Helvetica Neue"/>
                <a:cs typeface="Arial"/>
              </a:rPr>
              <a:t>AZURE.</a:t>
            </a:r>
            <a:r>
              <a:rPr lang="en-US" sz="2000" dirty="0">
                <a:latin typeface="Helvetica Neue"/>
                <a:cs typeface="Arial"/>
              </a:rPr>
              <a:t>​</a:t>
            </a:r>
          </a:p>
          <a:p>
            <a:endParaRPr lang="en-US" sz="2000" dirty="0">
              <a:latin typeface="Helvetica Neue"/>
              <a:ea typeface="+mn-lt"/>
              <a:cs typeface="Arial"/>
            </a:endParaRPr>
          </a:p>
          <a:p>
            <a:pPr marL="342900" indent="-342900">
              <a:lnSpc>
                <a:spcPct val="90000"/>
              </a:lnSpc>
              <a:spcBef>
                <a:spcPts val="1000"/>
              </a:spcBef>
              <a:buFont typeface="Arial"/>
              <a:buChar char="•"/>
            </a:pPr>
            <a:r>
              <a:rPr lang="en-IN" sz="2000" dirty="0">
                <a:ea typeface="+mn-lt"/>
                <a:cs typeface="+mn-lt"/>
              </a:rPr>
              <a:t>Cloud computing makes running a business easier. It’s cost-effective, scalable, elastic, current, reliable, and secure. This means you’re able to spend more time on what matters and less time managing the underlying details. </a:t>
            </a:r>
            <a:endParaRPr lang="en-US" sz="2000" dirty="0">
              <a:ea typeface="+mn-lt"/>
              <a:cs typeface="+mn-lt"/>
            </a:endParaRPr>
          </a:p>
          <a:p>
            <a:pPr marL="342900" indent="-342900">
              <a:buFont typeface="Arial"/>
              <a:buChar char="•"/>
            </a:pPr>
            <a:endParaRPr lang="en-US" sz="2000">
              <a:solidFill>
                <a:srgbClr val="2F2F2F"/>
              </a:solidFill>
              <a:latin typeface="Helvetica Neue"/>
              <a:cs typeface="Arial"/>
            </a:endParaRPr>
          </a:p>
        </p:txBody>
      </p:sp>
    </p:spTree>
    <p:extLst>
      <p:ext uri="{BB962C8B-B14F-4D97-AF65-F5344CB8AC3E}">
        <p14:creationId xmlns:p14="http://schemas.microsoft.com/office/powerpoint/2010/main" val="2797250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evolution of Cloud computing</a:t>
            </a:r>
          </a:p>
        </p:txBody>
      </p:sp>
      <p:graphicFrame>
        <p:nvGraphicFramePr>
          <p:cNvPr id="2" name="Table 2">
            <a:extLst>
              <a:ext uri="{FF2B5EF4-FFF2-40B4-BE49-F238E27FC236}">
                <a16:creationId xmlns:a16="http://schemas.microsoft.com/office/drawing/2014/main" id="{90E0FDB4-2933-44A6-A48D-67B3825AAE49}"/>
              </a:ext>
            </a:extLst>
          </p:cNvPr>
          <p:cNvGraphicFramePr>
            <a:graphicFrameLocks noGrp="1"/>
          </p:cNvGraphicFramePr>
          <p:nvPr>
            <p:extLst>
              <p:ext uri="{D42A27DB-BD31-4B8C-83A1-F6EECF244321}">
                <p14:modId xmlns:p14="http://schemas.microsoft.com/office/powerpoint/2010/main" val="3420182780"/>
              </p:ext>
            </p:extLst>
          </p:nvPr>
        </p:nvGraphicFramePr>
        <p:xfrm>
          <a:off x="2032000" y="1273175"/>
          <a:ext cx="8128000" cy="4521200"/>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988224096"/>
                    </a:ext>
                  </a:extLst>
                </a:gridCol>
                <a:gridCol w="1625600">
                  <a:extLst>
                    <a:ext uri="{9D8B030D-6E8A-4147-A177-3AD203B41FA5}">
                      <a16:colId xmlns:a16="http://schemas.microsoft.com/office/drawing/2014/main" val="3860262599"/>
                    </a:ext>
                  </a:extLst>
                </a:gridCol>
                <a:gridCol w="1625600">
                  <a:extLst>
                    <a:ext uri="{9D8B030D-6E8A-4147-A177-3AD203B41FA5}">
                      <a16:colId xmlns:a16="http://schemas.microsoft.com/office/drawing/2014/main" val="2584501077"/>
                    </a:ext>
                  </a:extLst>
                </a:gridCol>
                <a:gridCol w="1625600">
                  <a:extLst>
                    <a:ext uri="{9D8B030D-6E8A-4147-A177-3AD203B41FA5}">
                      <a16:colId xmlns:a16="http://schemas.microsoft.com/office/drawing/2014/main" val="600236000"/>
                    </a:ext>
                  </a:extLst>
                </a:gridCol>
                <a:gridCol w="1625600">
                  <a:extLst>
                    <a:ext uri="{9D8B030D-6E8A-4147-A177-3AD203B41FA5}">
                      <a16:colId xmlns:a16="http://schemas.microsoft.com/office/drawing/2014/main" val="1701168527"/>
                    </a:ext>
                  </a:extLst>
                </a:gridCol>
              </a:tblGrid>
              <a:tr h="370840">
                <a:tc>
                  <a:txBody>
                    <a:bodyPr/>
                    <a:lstStyle/>
                    <a:p>
                      <a:pPr algn="ctr"/>
                      <a:r>
                        <a:rPr lang="en-IN" sz="1600">
                          <a:solidFill>
                            <a:schemeClr val="bg1"/>
                          </a:solidFill>
                        </a:rPr>
                        <a:t>1950-66</a:t>
                      </a:r>
                    </a:p>
                  </a:txBody>
                  <a:tcPr anchor="ctr">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1969-93</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1995-00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2006-07</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Present</a:t>
                      </a:r>
                    </a:p>
                  </a:txBody>
                  <a:tcPr anchor="ctr">
                    <a:lnL w="762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65028025"/>
                  </a:ext>
                </a:extLst>
              </a:tr>
              <a:tr h="370840">
                <a:tc>
                  <a:txBody>
                    <a:bodyPr/>
                    <a:lstStyle/>
                    <a:p>
                      <a:endParaRPr lang="en-IN" sz="1100" dirty="0"/>
                    </a:p>
                    <a:p>
                      <a:r>
                        <a:rPr lang="en-IN" sz="1100" dirty="0"/>
                        <a:t>1950: Herb Grosch suggested the idea that having 15 large datacentres should suffice the computing needs of the world</a:t>
                      </a:r>
                    </a:p>
                    <a:p>
                      <a:endParaRPr lang="en-IN" sz="1100" dirty="0"/>
                    </a:p>
                    <a:p>
                      <a:r>
                        <a:rPr lang="en-IN" sz="1100" dirty="0"/>
                        <a:t>1960: John McCarthy proposed the idea of computation being conveyed as public utility</a:t>
                      </a:r>
                    </a:p>
                    <a:p>
                      <a:endParaRPr lang="en-IN" sz="1100" dirty="0"/>
                    </a:p>
                    <a:p>
                      <a:r>
                        <a:rPr lang="en-IN" sz="1100" dirty="0"/>
                        <a:t>1966: Douglas Parkhill aimed to explain the modern-day characteristic of cloud computing in the book “The challenge of the Computer Utility”</a:t>
                      </a:r>
                    </a:p>
                    <a:p>
                      <a:endParaRPr lang="en-IN" sz="1100" dirty="0"/>
                    </a:p>
                  </a:txBody>
                  <a:tcPr>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1969: Advanced Research Development Projects Agency Network (APRANET) has taken its steps to developments.</a:t>
                      </a:r>
                    </a:p>
                    <a:p>
                      <a:r>
                        <a:rPr lang="en-IN" sz="1100"/>
                        <a:t>During the same year, UNIX was developed.</a:t>
                      </a:r>
                    </a:p>
                    <a:p>
                      <a:endParaRPr lang="en-IN" sz="1100"/>
                    </a:p>
                    <a:p>
                      <a:r>
                        <a:rPr lang="en-IN" sz="1100"/>
                        <a:t>1990: Internet age was started</a:t>
                      </a:r>
                    </a:p>
                    <a:p>
                      <a:endParaRPr lang="en-IN" sz="1100"/>
                    </a:p>
                    <a:p>
                      <a:r>
                        <a:rPr lang="en-IN" sz="1100"/>
                        <a:t>1993: The use of browsers were popularized in accessing the WWW(World Wide Web)</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1995: Online businesses including Amazon and eBay were launched to the public.</a:t>
                      </a:r>
                    </a:p>
                    <a:p>
                      <a:endParaRPr lang="en-IN" sz="1100"/>
                    </a:p>
                    <a:p>
                      <a:r>
                        <a:rPr lang="en-IN" sz="1100"/>
                        <a:t>1999: Salesforce.com was launched, resulting in one of the first software-as-a-service offerings.</a:t>
                      </a:r>
                    </a:p>
                    <a:p>
                      <a:endParaRPr lang="en-IN" sz="1100"/>
                    </a:p>
                    <a:p>
                      <a:r>
                        <a:rPr lang="en-IN" sz="1100"/>
                        <a:t>2000: Dot com bubble bursts, forcing companies to cut costs on infrastructure and improve datacentre efficiency and utilization.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2006: Amazon launches Amazon Web Services(AWS), offering storage services in the form of Amazon S3, and compute resources in the form of Amazon EC2.</a:t>
                      </a:r>
                    </a:p>
                    <a:p>
                      <a:endParaRPr lang="en-IN" sz="1100"/>
                    </a:p>
                    <a:p>
                      <a:r>
                        <a:rPr lang="en-IN" sz="1100"/>
                        <a:t>2007: Salesforce launched force.com, which is a cloud computing platform as a service system from salesforce.com</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Several start-ups launched. Start-ups today leverage cloud computing services in order to reduce capital expenditure and scale rapidly as their service popularity grows.</a:t>
                      </a:r>
                    </a:p>
                  </a:txBody>
                  <a:tcPr>
                    <a:lnL w="762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84096114"/>
                  </a:ext>
                </a:extLst>
              </a:tr>
              <a:tr h="370840">
                <a:tc>
                  <a:txBody>
                    <a:bodyPr/>
                    <a:lstStyle/>
                    <a:p>
                      <a:pPr algn="ctr"/>
                      <a:r>
                        <a:rPr lang="en-IN" sz="1600"/>
                        <a:t>Ideas</a:t>
                      </a:r>
                    </a:p>
                  </a:txBody>
                  <a:tcPr anchor="ctr">
                    <a:lnR w="76200" cap="flat" cmpd="sng" algn="ctr">
                      <a:solidFill>
                        <a:schemeClr val="bg1"/>
                      </a:solidFill>
                      <a:prstDash val="solid"/>
                      <a:round/>
                      <a:headEnd type="none" w="med" len="med"/>
                      <a:tailEnd type="none" w="med" len="med"/>
                    </a:lnR>
                  </a:tcPr>
                </a:tc>
                <a:tc>
                  <a:txBody>
                    <a:bodyPr/>
                    <a:lstStyle/>
                    <a:p>
                      <a:pPr algn="ctr"/>
                      <a:r>
                        <a:rPr lang="en-IN" sz="1600"/>
                        <a:t>Technologies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gridSpan="3">
                  <a:txBody>
                    <a:bodyPr/>
                    <a:lstStyle/>
                    <a:p>
                      <a:pPr algn="ctr"/>
                      <a:r>
                        <a:rPr lang="en-IN" sz="1600" dirty="0"/>
                        <a:t>Realities</a:t>
                      </a:r>
                    </a:p>
                  </a:txBody>
                  <a:tcPr anchor="ctr">
                    <a:lnL w="76200" cap="flat" cmpd="sng" algn="ctr">
                      <a:solidFill>
                        <a:schemeClr val="bg1"/>
                      </a:solidFill>
                      <a:prstDash val="solid"/>
                      <a:round/>
                      <a:headEnd type="none" w="med" len="med"/>
                      <a:tailEnd type="none" w="med" len="med"/>
                    </a:ln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34626344"/>
                  </a:ext>
                </a:extLst>
              </a:tr>
            </a:tbl>
          </a:graphicData>
        </a:graphic>
      </p:graphicFrame>
    </p:spTree>
    <p:extLst>
      <p:ext uri="{BB962C8B-B14F-4D97-AF65-F5344CB8AC3E}">
        <p14:creationId xmlns:p14="http://schemas.microsoft.com/office/powerpoint/2010/main" val="535578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Buildin</a:t>
            </a:r>
            <a:r>
              <a:rPr lang="en-IN">
                <a:solidFill>
                  <a:srgbClr val="171717"/>
                </a:solidFill>
              </a:rPr>
              <a:t>g blocks of the cloud</a:t>
            </a:r>
            <a:endParaRPr lang="en-IN" i="0">
              <a:solidFill>
                <a:srgbClr val="171717"/>
              </a:solidFill>
              <a:effectLst/>
            </a:endParaRPr>
          </a:p>
        </p:txBody>
      </p:sp>
      <p:sp>
        <p:nvSpPr>
          <p:cNvPr id="6" name="Text Placeholder 5"/>
          <p:cNvSpPr>
            <a:spLocks noGrp="1"/>
          </p:cNvSpPr>
          <p:nvPr>
            <p:ph type="body" sz="quarter" idx="10"/>
          </p:nvPr>
        </p:nvSpPr>
        <p:spPr>
          <a:xfrm>
            <a:off x="586390" y="1434370"/>
            <a:ext cx="11018520" cy="1538883"/>
          </a:xfrm>
        </p:spPr>
        <p:txBody>
          <a:bodyPr/>
          <a:lstStyle/>
          <a:p>
            <a:pPr algn="l"/>
            <a:r>
              <a:rPr lang="en-US" sz="2000" b="0" i="0" dirty="0">
                <a:solidFill>
                  <a:srgbClr val="171717"/>
                </a:solidFill>
                <a:effectLst/>
                <a:latin typeface="Segoe UI" panose="020B0502040204020203" pitchFamily="34" charset="0"/>
              </a:rPr>
              <a:t>We present four main building blocks in cloud computing: application software, development platforms, resource sharing, and infrastructure, The infrastructure includes the physical resources in a datacenter. The resource sharing layer typically entails software and hardware techniques that allow the sharing of the physical resources while offering a certain level of isolation. The development platforms are utilized to develop cloud applications.</a:t>
            </a:r>
            <a:endParaRPr lang="en-US" sz="4400" b="0" i="0" dirty="0">
              <a:solidFill>
                <a:srgbClr val="171717"/>
              </a:solidFill>
              <a:effectLst/>
              <a:latin typeface="Segoe UI" panose="020B0502040204020203" pitchFamily="34" charset="0"/>
            </a:endParaRPr>
          </a:p>
        </p:txBody>
      </p:sp>
      <p:pic>
        <p:nvPicPr>
          <p:cNvPr id="3078" name="Picture 6">
            <a:extLst>
              <a:ext uri="{FF2B5EF4-FFF2-40B4-BE49-F238E27FC236}">
                <a16:creationId xmlns:a16="http://schemas.microsoft.com/office/drawing/2014/main" id="{FFF65A5C-5F23-4EE2-9D75-62E238A8D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900" y="3147155"/>
            <a:ext cx="2857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033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Cloud computing services</a:t>
            </a:r>
          </a:p>
        </p:txBody>
      </p:sp>
      <p:pic>
        <p:nvPicPr>
          <p:cNvPr id="3078" name="Picture 6">
            <a:extLst>
              <a:ext uri="{FF2B5EF4-FFF2-40B4-BE49-F238E27FC236}">
                <a16:creationId xmlns:a16="http://schemas.microsoft.com/office/drawing/2014/main" id="{FFF65A5C-5F23-4EE2-9D75-62E238A8D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493" y="2479032"/>
            <a:ext cx="2857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DF9096-DB35-439F-9CCC-61FDCEB1BB4C}"/>
              </a:ext>
            </a:extLst>
          </p:cNvPr>
          <p:cNvSpPr txBox="1"/>
          <p:nvPr/>
        </p:nvSpPr>
        <p:spPr>
          <a:xfrm>
            <a:off x="2192594" y="3484949"/>
            <a:ext cx="3433764" cy="369332"/>
          </a:xfrm>
          <a:prstGeom prst="rect">
            <a:avLst/>
          </a:prstGeom>
          <a:noFill/>
        </p:spPr>
        <p:txBody>
          <a:bodyPr wrap="square">
            <a:spAutoFit/>
          </a:bodyPr>
          <a:lstStyle/>
          <a:p>
            <a:pPr algn="r"/>
            <a:r>
              <a:rPr lang="en-IN"/>
              <a:t>Product as a Service (PaaS)</a:t>
            </a:r>
          </a:p>
        </p:txBody>
      </p:sp>
      <p:sp>
        <p:nvSpPr>
          <p:cNvPr id="19" name="TextBox 18">
            <a:extLst>
              <a:ext uri="{FF2B5EF4-FFF2-40B4-BE49-F238E27FC236}">
                <a16:creationId xmlns:a16="http://schemas.microsoft.com/office/drawing/2014/main" id="{E965BF2F-660B-400D-9BC9-F26DAD1F8DF0}"/>
              </a:ext>
            </a:extLst>
          </p:cNvPr>
          <p:cNvSpPr txBox="1"/>
          <p:nvPr/>
        </p:nvSpPr>
        <p:spPr>
          <a:xfrm>
            <a:off x="2192594" y="2750793"/>
            <a:ext cx="3433764" cy="369332"/>
          </a:xfrm>
          <a:prstGeom prst="rect">
            <a:avLst/>
          </a:prstGeom>
          <a:noFill/>
        </p:spPr>
        <p:txBody>
          <a:bodyPr wrap="square">
            <a:spAutoFit/>
          </a:bodyPr>
          <a:lstStyle/>
          <a:p>
            <a:pPr algn="r"/>
            <a:r>
              <a:rPr lang="en-IN" sz="1800">
                <a:gradFill>
                  <a:gsLst>
                    <a:gs pos="2917">
                      <a:schemeClr val="tx1"/>
                    </a:gs>
                    <a:gs pos="30000">
                      <a:schemeClr val="tx1"/>
                    </a:gs>
                  </a:gsLst>
                  <a:lin ang="5400000" scaled="0"/>
                </a:gradFill>
              </a:rPr>
              <a:t>Software as a Service (SaaS)</a:t>
            </a:r>
            <a:endParaRPr lang="en-IN"/>
          </a:p>
        </p:txBody>
      </p:sp>
      <p:sp>
        <p:nvSpPr>
          <p:cNvPr id="20" name="TextBox 19">
            <a:extLst>
              <a:ext uri="{FF2B5EF4-FFF2-40B4-BE49-F238E27FC236}">
                <a16:creationId xmlns:a16="http://schemas.microsoft.com/office/drawing/2014/main" id="{48D88BF4-7357-4D66-B98E-B038918C84FE}"/>
              </a:ext>
            </a:extLst>
          </p:cNvPr>
          <p:cNvSpPr txBox="1"/>
          <p:nvPr/>
        </p:nvSpPr>
        <p:spPr>
          <a:xfrm>
            <a:off x="1520495" y="4390466"/>
            <a:ext cx="4105863" cy="369332"/>
          </a:xfrm>
          <a:prstGeom prst="rect">
            <a:avLst/>
          </a:prstGeom>
          <a:noFill/>
        </p:spPr>
        <p:txBody>
          <a:bodyPr wrap="square">
            <a:spAutoFit/>
          </a:bodyPr>
          <a:lstStyle/>
          <a:p>
            <a:pPr algn="r"/>
            <a:r>
              <a:rPr lang="en-IN" sz="1800">
                <a:gradFill>
                  <a:gsLst>
                    <a:gs pos="2917">
                      <a:schemeClr val="tx1"/>
                    </a:gs>
                    <a:gs pos="30000">
                      <a:schemeClr val="tx1"/>
                    </a:gs>
                  </a:gsLst>
                  <a:lin ang="5400000" scaled="0"/>
                </a:gradFill>
                <a:cs typeface="Segoe UI Light" panose="020B0502040204020203" pitchFamily="34" charset="0"/>
              </a:rPr>
              <a:t>Infrastructure</a:t>
            </a:r>
            <a:r>
              <a:rPr lang="en-IN" sz="1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IN" sz="1800">
                <a:gradFill>
                  <a:gsLst>
                    <a:gs pos="2917">
                      <a:schemeClr val="tx1"/>
                    </a:gs>
                    <a:gs pos="30000">
                      <a:schemeClr val="tx1"/>
                    </a:gs>
                  </a:gsLst>
                  <a:lin ang="5400000" scaled="0"/>
                </a:gradFill>
              </a:rPr>
              <a:t>as a Service (IaaS)</a:t>
            </a:r>
            <a:endParaRPr lang="en-IN"/>
          </a:p>
        </p:txBody>
      </p:sp>
      <p:sp>
        <p:nvSpPr>
          <p:cNvPr id="12" name="TextBox 11">
            <a:extLst>
              <a:ext uri="{FF2B5EF4-FFF2-40B4-BE49-F238E27FC236}">
                <a16:creationId xmlns:a16="http://schemas.microsoft.com/office/drawing/2014/main" id="{F5DB6686-F580-411F-8C8A-E7B26CDF347F}"/>
              </a:ext>
            </a:extLst>
          </p:cNvPr>
          <p:cNvSpPr txBox="1"/>
          <p:nvPr/>
        </p:nvSpPr>
        <p:spPr>
          <a:xfrm>
            <a:off x="6032093" y="3534698"/>
            <a:ext cx="65" cy="307777"/>
          </a:xfrm>
          <a:prstGeom prst="rect">
            <a:avLst/>
          </a:prstGeom>
          <a:noFill/>
        </p:spPr>
        <p:txBody>
          <a:bodyPr wrap="square" lIns="0" tIns="0" rIns="0" bIns="0" rtlCol="0">
            <a:spAutoFit/>
          </a:bodyPr>
          <a:lstStyle/>
          <a:p>
            <a:pPr algn="l"/>
            <a:endParaRPr lang="en-IN" sz="2000" err="1">
              <a:gradFill>
                <a:gsLst>
                  <a:gs pos="2917">
                    <a:schemeClr val="tx1"/>
                  </a:gs>
                  <a:gs pos="30000">
                    <a:schemeClr val="tx1"/>
                  </a:gs>
                </a:gsLst>
                <a:lin ang="5400000" scaled="0"/>
              </a:gradFill>
            </a:endParaRPr>
          </a:p>
        </p:txBody>
      </p:sp>
      <p:sp>
        <p:nvSpPr>
          <p:cNvPr id="21" name="Left Brace 20">
            <a:extLst>
              <a:ext uri="{FF2B5EF4-FFF2-40B4-BE49-F238E27FC236}">
                <a16:creationId xmlns:a16="http://schemas.microsoft.com/office/drawing/2014/main" id="{0700F8B0-5DDB-453D-A072-2DBCB56E9D4A}"/>
              </a:ext>
            </a:extLst>
          </p:cNvPr>
          <p:cNvSpPr/>
          <p:nvPr/>
        </p:nvSpPr>
        <p:spPr>
          <a:xfrm>
            <a:off x="5919021" y="2756074"/>
            <a:ext cx="649545" cy="586896"/>
          </a:xfrm>
          <a:prstGeom prst="leftBrace">
            <a:avLst>
              <a:gd name="adj1" fmla="val 0"/>
              <a:gd name="adj2" fmla="val 3492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931CBF8E-05FB-4A79-973C-78A862792847}"/>
              </a:ext>
            </a:extLst>
          </p:cNvPr>
          <p:cNvSpPr/>
          <p:nvPr/>
        </p:nvSpPr>
        <p:spPr>
          <a:xfrm>
            <a:off x="5916966" y="3392616"/>
            <a:ext cx="651600" cy="553998"/>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9C5F9687-74A6-42DF-8529-54EAE59C5C87}"/>
              </a:ext>
            </a:extLst>
          </p:cNvPr>
          <p:cNvSpPr/>
          <p:nvPr/>
        </p:nvSpPr>
        <p:spPr>
          <a:xfrm>
            <a:off x="5916966" y="3996260"/>
            <a:ext cx="648678" cy="1147240"/>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615553"/>
          </a:xfrm>
        </p:spPr>
        <p:txBody>
          <a:bodyPr/>
          <a:lstStyle/>
          <a:p>
            <a:pPr algn="l"/>
            <a:r>
              <a:rPr lang="en-US" sz="2000" b="0" i="0">
                <a:solidFill>
                  <a:srgbClr val="171717"/>
                </a:solidFill>
                <a:effectLst/>
                <a:latin typeface="Segoe UI" panose="020B0502040204020203" pitchFamily="34" charset="0"/>
              </a:rPr>
              <a:t>In a broad sense, cloud services differ based on the needs of different users. This section reviews three popular types of cloud services:</a:t>
            </a:r>
            <a:endParaRPr lang="en-US" b="0" i="0">
              <a:solidFill>
                <a:srgbClr val="171717"/>
              </a:solidFill>
              <a:effectLst/>
            </a:endParaRPr>
          </a:p>
        </p:txBody>
      </p:sp>
    </p:spTree>
    <p:extLst>
      <p:ext uri="{BB962C8B-B14F-4D97-AF65-F5344CB8AC3E}">
        <p14:creationId xmlns:p14="http://schemas.microsoft.com/office/powerpoint/2010/main" val="3061839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Cloud computing services – The big picture</a:t>
            </a: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430887"/>
          </a:xfrm>
        </p:spPr>
        <p:txBody>
          <a:bodyPr/>
          <a:lstStyle/>
          <a:p>
            <a:pPr algn="l"/>
            <a:r>
              <a:rPr lang="en-US" b="0" i="0">
                <a:solidFill>
                  <a:srgbClr val="171717"/>
                </a:solidFill>
                <a:effectLst/>
              </a:rPr>
              <a:t> </a:t>
            </a:r>
          </a:p>
        </p:txBody>
      </p:sp>
      <p:pic>
        <p:nvPicPr>
          <p:cNvPr id="5126" name="Picture 6">
            <a:extLst>
              <a:ext uri="{FF2B5EF4-FFF2-40B4-BE49-F238E27FC236}">
                <a16:creationId xmlns:a16="http://schemas.microsoft.com/office/drawing/2014/main" id="{CBDD8159-49E1-4DF1-8342-41782979F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2" y="1460891"/>
            <a:ext cx="10544175" cy="393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5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SaaS examples</a:t>
            </a: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586390" y="1434370"/>
            <a:ext cx="11018520" cy="2804999"/>
          </a:xfrm>
        </p:spPr>
        <p:txBody>
          <a:bodyPr/>
          <a:lstStyle/>
          <a:p>
            <a:pPr algn="l"/>
            <a:r>
              <a:rPr lang="en-US" sz="2000" b="0" i="0">
                <a:solidFill>
                  <a:srgbClr val="171717"/>
                </a:solidFill>
                <a:effectLst/>
                <a:latin typeface="Segoe UI" panose="020B0502040204020203" pitchFamily="34" charset="0"/>
              </a:rPr>
              <a:t>Webmail is one of the early examples of SaaS </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Can be accessed by a web browser at any time, </a:t>
            </a:r>
            <a:r>
              <a:rPr lang="en-US">
                <a:solidFill>
                  <a:srgbClr val="171717"/>
                </a:solidFill>
                <a:latin typeface="Segoe UI" panose="020B0502040204020203" pitchFamily="34" charset="0"/>
              </a:rPr>
              <a:t>anywhere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Offerings like Outlook, Yahoo Mail, and Gmail</a:t>
            </a:r>
          </a:p>
          <a:p>
            <a:pPr marL="571500" lvl="1" indent="-342900">
              <a:lnSpc>
                <a:spcPct val="150000"/>
              </a:lnSpc>
              <a:buFont typeface="Arial" panose="020B0604020202020204" pitchFamily="34" charset="0"/>
              <a:buChar char="•"/>
            </a:pPr>
            <a:r>
              <a:rPr lang="en-US">
                <a:solidFill>
                  <a:srgbClr val="171717"/>
                </a:solidFill>
                <a:latin typeface="Segoe UI" panose="020B0502040204020203" pitchFamily="34" charset="0"/>
              </a:rPr>
              <a:t>Based on ‘Freemium’ model</a:t>
            </a:r>
          </a:p>
          <a:p>
            <a:pPr marL="571500" lvl="1" indent="-342900">
              <a:lnSpc>
                <a:spcPct val="150000"/>
              </a:lnSpc>
              <a:buFont typeface="Arial" panose="020B0604020202020204" pitchFamily="34" charset="0"/>
              <a:buChar char="•"/>
            </a:pPr>
            <a:r>
              <a:rPr lang="en-US">
                <a:solidFill>
                  <a:srgbClr val="171717"/>
                </a:solidFill>
                <a:latin typeface="Segoe UI" panose="020B0502040204020203" pitchFamily="34" charset="0"/>
              </a:rPr>
              <a:t>Source of r</a:t>
            </a:r>
            <a:r>
              <a:rPr lang="en-US" b="0" i="0">
                <a:solidFill>
                  <a:srgbClr val="171717"/>
                </a:solidFill>
                <a:effectLst/>
                <a:latin typeface="Segoe UI" panose="020B0502040204020203" pitchFamily="34" charset="0"/>
              </a:rPr>
              <a:t>evenue mainly from advertisements that are displayed to the users as they use the service.</a:t>
            </a:r>
          </a:p>
        </p:txBody>
      </p:sp>
    </p:spTree>
    <p:extLst>
      <p:ext uri="{BB962C8B-B14F-4D97-AF65-F5344CB8AC3E}">
        <p14:creationId xmlns:p14="http://schemas.microsoft.com/office/powerpoint/2010/main" val="86398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20" ma:contentTypeDescription="Create a new document." ma:contentTypeScope="" ma:versionID="15d85e7dd22d831e7c5411d48b9fb9ec">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b0bbe2972809c2153081c0637320e178"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Date_x002f_Time" minOccurs="0"/>
                <xsd:element ref="ns2:_Flow_SignoffStatu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_x002f_Time" ma:index="21" nillable="true" ma:displayName="Date/Time" ma:format="DateOnly" ma:internalName="Date_x002f_Time">
      <xsd:simpleType>
        <xsd:restriction base="dms:DateTime"/>
      </xsd:simpleType>
    </xsd:element>
    <xsd:element name="_Flow_SignoffStatus" ma:index="22" nillable="true" ma:displayName="Sign-off status" ma:internalName="Sign_x002d_off_x0020_status">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6bd840-8bf6-49cb-b2f0-0d7eef72f970}" ma:internalName="TaxCatchAll" ma:showField="CatchAllData" ma:web="efd76e83-4173-4a26-b431-618a788339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Date_x002f_Time xmlns="78bc6fde-72ac-489a-b0a4-ba51770a119a" xsi:nil="true"/>
    <_Flow_SignoffStatus xmlns="78bc6fde-72ac-489a-b0a4-ba51770a119a" xsi:nil="true"/>
    <lcf76f155ced4ddcb4097134ff3c332f xmlns="78bc6fde-72ac-489a-b0a4-ba51770a119a">
      <Terms xmlns="http://schemas.microsoft.com/office/infopath/2007/PartnerControls"/>
    </lcf76f155ced4ddcb4097134ff3c332f>
    <TaxCatchAll xmlns="efd76e83-4173-4a26-b431-618a788339a8" xsi:nil="true"/>
  </documentManagement>
</p:properties>
</file>

<file path=customXml/itemProps1.xml><?xml version="1.0" encoding="utf-8"?>
<ds:datastoreItem xmlns:ds="http://schemas.openxmlformats.org/officeDocument/2006/customXml" ds:itemID="{8E5B4C8E-E6B0-4E75-9A7D-FF53356289E6}">
  <ds:schemaRefs>
    <ds:schemaRef ds:uri="78bc6fde-72ac-489a-b0a4-ba51770a119a"/>
    <ds:schemaRef ds:uri="efd76e83-4173-4a26-b431-618a788339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www.w3.org/XML/1998/namespace"/>
    <ds:schemaRef ds:uri="http://purl.org/dc/elements/1.1/"/>
    <ds:schemaRef ds:uri="efd76e83-4173-4a26-b431-618a788339a8"/>
    <ds:schemaRef ds:uri="78bc6fde-72ac-489a-b0a4-ba51770a119a"/>
    <ds:schemaRef ds:uri="http://purl.org/dc/terms/"/>
  </ds:schemaRefs>
</ds:datastoreItem>
</file>

<file path=docProps/app.xml><?xml version="1.0" encoding="utf-8"?>
<Properties xmlns="http://schemas.openxmlformats.org/officeDocument/2006/extended-properties" xmlns:vt="http://schemas.openxmlformats.org/officeDocument/2006/docPropsVTypes">
  <Template>WHITE TEMPLATE</Template>
  <TotalTime>144</TotalTime>
  <Words>1808</Words>
  <Application>Microsoft Office PowerPoint</Application>
  <PresentationFormat>Widescreen</PresentationFormat>
  <Paragraphs>221</Paragraphs>
  <Slides>31</Slides>
  <Notes>20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31</vt:i4>
      </vt:variant>
    </vt:vector>
  </HeadingPairs>
  <TitlesOfParts>
    <vt:vector size="48" baseType="lpstr">
      <vt:lpstr>Arial</vt:lpstr>
      <vt:lpstr>Bahnschrift</vt:lpstr>
      <vt:lpstr>Calibri</vt:lpstr>
      <vt:lpstr>Calibri Light</vt:lpstr>
      <vt:lpstr>Consolas</vt:lpstr>
      <vt:lpstr>DejaVu Sans</vt:lpstr>
      <vt:lpstr>Helvetica Neue</vt:lpstr>
      <vt:lpstr>Segoe UI</vt:lpstr>
      <vt:lpstr>Segoe UI Light</vt:lpstr>
      <vt:lpstr>Segoe UI Semibold</vt:lpstr>
      <vt:lpstr>Segoe UI Semilight</vt:lpstr>
      <vt:lpstr>Symbol</vt:lpstr>
      <vt:lpstr>Wingdings</vt:lpstr>
      <vt:lpstr>WHITE TEMPLATE</vt:lpstr>
      <vt:lpstr>SOFT BLACK TEMPLATE</vt:lpstr>
      <vt:lpstr>Office Theme</vt:lpstr>
      <vt:lpstr>Office Theme</vt:lpstr>
      <vt:lpstr>PowerPoint Presentation</vt:lpstr>
      <vt:lpstr>Agenda</vt:lpstr>
      <vt:lpstr>PowerPoint Presentation</vt:lpstr>
      <vt:lpstr>What is Cloud computing?</vt:lpstr>
      <vt:lpstr>The evolution of Cloud computing</vt:lpstr>
      <vt:lpstr>Building blocks of the cloud</vt:lpstr>
      <vt:lpstr>Cloud computing services</vt:lpstr>
      <vt:lpstr>Cloud computing services – The big picture</vt:lpstr>
      <vt:lpstr>SaaS examples</vt:lpstr>
      <vt:lpstr>PaaS use cases</vt:lpstr>
      <vt:lpstr>PaaS examples</vt:lpstr>
      <vt:lpstr>IaaS Characteristics</vt:lpstr>
      <vt:lpstr>IaaS use cases</vt:lpstr>
      <vt:lpstr>IaaS examples</vt:lpstr>
      <vt:lpstr>Types of clouds</vt:lpstr>
      <vt:lpstr>Types of clouds</vt:lpstr>
      <vt:lpstr>Public cloud</vt:lpstr>
      <vt:lpstr>Private cloud</vt:lpstr>
      <vt:lpstr>Hybrid cloud</vt:lpstr>
      <vt:lpstr>Major cloud providers</vt:lpstr>
      <vt:lpstr>Auto-Scaling and Load Balancing</vt:lpstr>
      <vt:lpstr>PowerPoint Presentation</vt:lpstr>
      <vt:lpstr>PowerPoint Presentation</vt:lpstr>
      <vt:lpstr>What can I do with Azure?</vt:lpstr>
      <vt:lpstr>PowerPoint Presentation</vt:lpstr>
      <vt:lpstr>Different Job Roles in Cloud</vt:lpstr>
      <vt:lpstr>Different Certification levels</vt:lpstr>
      <vt:lpstr>Study Resources</vt:lpstr>
      <vt:lpstr>My Experience</vt:lpstr>
      <vt:lpstr>Contact Me</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ANKIT.DATTA@studentambassadors.com;Shivanand.Prabhu@studentambassadors.com;Ritom.Tamuli@studentambassadors.com</dc:creator>
  <cp:keywords>Microsoft Learn Student Ambassadors</cp:keywords>
  <dc:description/>
  <cp:lastModifiedBy>admin</cp:lastModifiedBy>
  <cp:revision>104</cp:revision>
  <dcterms:created xsi:type="dcterms:W3CDTF">2019-03-28T18:40:02Z</dcterms:created>
  <dcterms:modified xsi:type="dcterms:W3CDTF">2022-09-29T07:55:16Z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